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60" r:id="rId4"/>
    <p:sldId id="269" r:id="rId5"/>
    <p:sldId id="275" r:id="rId6"/>
    <p:sldId id="276" r:id="rId7"/>
    <p:sldId id="270" r:id="rId8"/>
    <p:sldId id="278" r:id="rId9"/>
    <p:sldId id="277" r:id="rId10"/>
    <p:sldId id="268" r:id="rId11"/>
    <p:sldId id="279" r:id="rId12"/>
    <p:sldId id="274" r:id="rId13"/>
    <p:sldId id="2099" r:id="rId14"/>
    <p:sldId id="11495" r:id="rId15"/>
    <p:sldId id="11496" r:id="rId16"/>
    <p:sldId id="12246" r:id="rId17"/>
    <p:sldId id="12247" r:id="rId18"/>
    <p:sldId id="12249" r:id="rId19"/>
    <p:sldId id="284" r:id="rId20"/>
    <p:sldId id="285" r:id="rId21"/>
    <p:sldId id="12250" r:id="rId22"/>
    <p:sldId id="12251" r:id="rId23"/>
    <p:sldId id="280" r:id="rId24"/>
    <p:sldId id="282" r:id="rId25"/>
    <p:sldId id="283" r:id="rId26"/>
    <p:sldId id="12243" r:id="rId27"/>
    <p:sldId id="12244" r:id="rId28"/>
    <p:sldId id="12245" r:id="rId29"/>
    <p:sldId id="288" r:id="rId30"/>
    <p:sldId id="12252" r:id="rId31"/>
    <p:sldId id="12253" r:id="rId32"/>
    <p:sldId id="12254" r:id="rId33"/>
    <p:sldId id="12255" r:id="rId34"/>
    <p:sldId id="293" r:id="rId35"/>
    <p:sldId id="297" r:id="rId36"/>
    <p:sldId id="294" r:id="rId37"/>
    <p:sldId id="295" r:id="rId38"/>
    <p:sldId id="296" r:id="rId39"/>
    <p:sldId id="298" r:id="rId40"/>
    <p:sldId id="300" r:id="rId41"/>
    <p:sldId id="301" r:id="rId42"/>
    <p:sldId id="302" r:id="rId43"/>
    <p:sldId id="12226" r:id="rId44"/>
    <p:sldId id="12227" r:id="rId45"/>
    <p:sldId id="12229" r:id="rId46"/>
    <p:sldId id="12228" r:id="rId47"/>
    <p:sldId id="12230" r:id="rId48"/>
    <p:sldId id="12231" r:id="rId49"/>
    <p:sldId id="12241" r:id="rId50"/>
    <p:sldId id="12232" r:id="rId51"/>
    <p:sldId id="12237" r:id="rId52"/>
    <p:sldId id="12238" r:id="rId53"/>
    <p:sldId id="12239" r:id="rId54"/>
    <p:sldId id="11497" r:id="rId55"/>
    <p:sldId id="12242" r:id="rId56"/>
    <p:sldId id="266" r:id="rId57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4B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5494" autoAdjust="0"/>
  </p:normalViewPr>
  <p:slideViewPr>
    <p:cSldViewPr snapToGrid="0" snapToObjects="1">
      <p:cViewPr varScale="1">
        <p:scale>
          <a:sx n="61" d="100"/>
          <a:sy n="61" d="100"/>
        </p:scale>
        <p:origin x="11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9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20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24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2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71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8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61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10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66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54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687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71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729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60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5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459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92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7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23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9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23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47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600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22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77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04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61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19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33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17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324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136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133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37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05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60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917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363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89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456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520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54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6948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774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112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36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301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254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060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6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95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67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8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5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jpeg"/><Relationship Id="rId12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0" Type="http://schemas.openxmlformats.org/officeDocument/2006/relationships/image" Target="../media/image38.jpe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7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hyperlink" Target="https://www.kukinews.com/newsView/kuk202007080370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E95E6EF3-F7F3-2A16-16C2-4934B38B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B2C0BF-76C3-7CD2-04CA-22D8FA122520}"/>
              </a:ext>
            </a:extLst>
          </p:cNvPr>
          <p:cNvSpPr txBox="1"/>
          <p:nvPr/>
        </p:nvSpPr>
        <p:spPr>
          <a:xfrm>
            <a:off x="4368059" y="3045093"/>
            <a:ext cx="88200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긍정 커뮤니케이션</a:t>
            </a:r>
            <a:r>
              <a:rPr lang="en-US" altLang="ko-KR" sz="8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794656" y="4152930"/>
            <a:ext cx="156863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7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교류분석을 통한 긍정 </a:t>
            </a:r>
            <a:r>
              <a:rPr lang="ko-KR" altLang="en-US" sz="7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소통법</a:t>
            </a:r>
            <a:r>
              <a:rPr lang="en-US" altLang="ko-KR" sz="7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68603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2394751" y="2862155"/>
            <a:ext cx="78905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40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좋은 상태를 유지하는 것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협력적 관계구축의 핵심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697A03C-A2D8-FF36-8E1F-7D89F1283BCE}"/>
              </a:ext>
            </a:extLst>
          </p:cNvPr>
          <p:cNvSpPr/>
          <p:nvPr/>
        </p:nvSpPr>
        <p:spPr>
          <a:xfrm>
            <a:off x="2394751" y="5095604"/>
            <a:ext cx="78905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40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좋은 상대가 되어주는 것 </a:t>
            </a:r>
          </a:p>
        </p:txBody>
      </p:sp>
      <p:grpSp>
        <p:nvGrpSpPr>
          <p:cNvPr id="7" name="그룹 1003">
            <a:extLst>
              <a:ext uri="{FF2B5EF4-FFF2-40B4-BE49-F238E27FC236}">
                <a16:creationId xmlns:a16="http://schemas.microsoft.com/office/drawing/2014/main" xmlns="" id="{1C6150D7-F3D7-8D1C-A6BE-1A613C45B4E1}"/>
              </a:ext>
            </a:extLst>
          </p:cNvPr>
          <p:cNvGrpSpPr/>
          <p:nvPr/>
        </p:nvGrpSpPr>
        <p:grpSpPr>
          <a:xfrm>
            <a:off x="8778081" y="5220809"/>
            <a:ext cx="8325715" cy="4216487"/>
            <a:chOff x="2093271" y="4109507"/>
            <a:chExt cx="5565839" cy="2613669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xmlns="" id="{67E51DE3-285D-F792-B0DC-C96026B05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3271" y="4109507"/>
              <a:ext cx="5565839" cy="2613669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8C147D09-AC4D-5B3C-DAC8-12843F3456EB}"/>
              </a:ext>
            </a:extLst>
          </p:cNvPr>
          <p:cNvSpPr/>
          <p:nvPr/>
        </p:nvSpPr>
        <p:spPr>
          <a:xfrm>
            <a:off x="2232837" y="5231223"/>
            <a:ext cx="6092877" cy="88994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70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사람들은 좋은 말 보다 </a:t>
            </a:r>
            <a:r>
              <a:rPr lang="en-US" altLang="ko-KR" sz="45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</a:t>
            </a:r>
            <a:r>
              <a:rPr lang="ko-KR" altLang="en-US" sz="45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좋은 사람</a:t>
            </a:r>
            <a:r>
              <a:rPr lang="en-US" altLang="ko-KR" sz="45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”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 하는 말을 좋아한다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51BE351-8CFF-BC60-DD59-F9EB5BAFC4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2" r="1037" b="5778"/>
          <a:stretch/>
        </p:blipFill>
        <p:spPr>
          <a:xfrm>
            <a:off x="2751437" y="2117787"/>
            <a:ext cx="11772638" cy="7494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ADF6944-C769-D1C7-A758-0843E9136BA0}"/>
              </a:ext>
            </a:extLst>
          </p:cNvPr>
          <p:cNvSpPr/>
          <p:nvPr/>
        </p:nvSpPr>
        <p:spPr>
          <a:xfrm>
            <a:off x="5996765" y="2503810"/>
            <a:ext cx="5080319" cy="39076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나는 약간의 반란은 좋은 것이며</a:t>
            </a:r>
            <a:endParaRPr lang="en-US" altLang="ko-KR" sz="3000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자연계에서의 폭풍처럼 </a:t>
            </a:r>
            <a:endParaRPr lang="en-US" altLang="ko-KR" sz="3000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정치계에서도 </a:t>
            </a:r>
            <a:endParaRPr lang="en-US" altLang="ko-KR" sz="3000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3000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필요하다는 것을 인정한다</a:t>
            </a:r>
          </a:p>
        </p:txBody>
      </p:sp>
    </p:spTree>
    <p:extLst>
      <p:ext uri="{BB962C8B-B14F-4D97-AF65-F5344CB8AC3E}">
        <p14:creationId xmlns:p14="http://schemas.microsoft.com/office/powerpoint/2010/main" val="414431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대화의 정의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92A041DB-D062-93CA-F7B7-18AC6A480F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02" y="1758102"/>
            <a:ext cx="13272275" cy="7715352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7C85CC60-9B91-9895-2478-95684EE4C3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0" t="48091"/>
          <a:stretch/>
        </p:blipFill>
        <p:spPr>
          <a:xfrm>
            <a:off x="2213652" y="1433617"/>
            <a:ext cx="2935291" cy="28513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36AEDECD-A597-4A1B-A684-1872A8EAB1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1" r="52109"/>
          <a:stretch/>
        </p:blipFill>
        <p:spPr>
          <a:xfrm>
            <a:off x="14670084" y="773505"/>
            <a:ext cx="2181002" cy="2362882"/>
          </a:xfrm>
          <a:prstGeom prst="rect">
            <a:avLst/>
          </a:prstGeom>
        </p:spPr>
      </p:pic>
      <p:sp>
        <p:nvSpPr>
          <p:cNvPr id="25" name="Line 9">
            <a:extLst>
              <a:ext uri="{FF2B5EF4-FFF2-40B4-BE49-F238E27FC236}">
                <a16:creationId xmlns:a16="http://schemas.microsoft.com/office/drawing/2014/main" xmlns="" id="{E51D50AC-7BD0-C052-9F3F-134741FEA8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4047" y="4487885"/>
            <a:ext cx="2854977" cy="0"/>
          </a:xfrm>
          <a:prstGeom prst="line">
            <a:avLst/>
          </a:prstGeom>
          <a:noFill/>
          <a:ln w="57150">
            <a:solidFill>
              <a:srgbClr val="C61245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 vert="eaVert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6" name="Line 10">
            <a:extLst>
              <a:ext uri="{FF2B5EF4-FFF2-40B4-BE49-F238E27FC236}">
                <a16:creationId xmlns:a16="http://schemas.microsoft.com/office/drawing/2014/main" xmlns="" id="{BEC2C34B-BE60-A5BE-5B7C-5A00FC97CC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00269" y="5459427"/>
            <a:ext cx="2974176" cy="1"/>
          </a:xfrm>
          <a:prstGeom prst="line">
            <a:avLst/>
          </a:prstGeom>
          <a:noFill/>
          <a:ln w="57150">
            <a:solidFill>
              <a:srgbClr val="00206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ot="10800000" vert="eaVert" anchor="ctr"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34C9CAF-5AF9-4A90-07D1-C8CC3683290C}"/>
              </a:ext>
            </a:extLst>
          </p:cNvPr>
          <p:cNvSpPr/>
          <p:nvPr/>
        </p:nvSpPr>
        <p:spPr>
          <a:xfrm>
            <a:off x="8778081" y="3350514"/>
            <a:ext cx="1776431" cy="673888"/>
          </a:xfrm>
          <a:prstGeom prst="rect">
            <a:avLst/>
          </a:prstGeom>
          <a:solidFill>
            <a:srgbClr val="C6124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rPr>
              <a:t>자극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C1E12BF-9634-4023-CC17-57E302D18761}"/>
              </a:ext>
            </a:extLst>
          </p:cNvPr>
          <p:cNvSpPr/>
          <p:nvPr/>
        </p:nvSpPr>
        <p:spPr>
          <a:xfrm>
            <a:off x="8778081" y="5581031"/>
            <a:ext cx="1776431" cy="673888"/>
          </a:xfrm>
          <a:prstGeom prst="rect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rPr>
              <a:t>반응</a:t>
            </a:r>
          </a:p>
        </p:txBody>
      </p:sp>
    </p:spTree>
    <p:extLst>
      <p:ext uri="{BB962C8B-B14F-4D97-AF65-F5344CB8AC3E}">
        <p14:creationId xmlns:p14="http://schemas.microsoft.com/office/powerpoint/2010/main" val="374949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긍정적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STROKE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EFF32A9-ECBC-5B10-C945-C32290A5BA44}"/>
              </a:ext>
            </a:extLst>
          </p:cNvPr>
          <p:cNvSpPr/>
          <p:nvPr/>
        </p:nvSpPr>
        <p:spPr>
          <a:xfrm>
            <a:off x="855978" y="2266751"/>
            <a:ext cx="10715913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Stroke: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서로 주고 받는 모든 말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표정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행동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일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접촉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8F14921-CA69-A718-C0A4-9EB5EE30EBF6}"/>
              </a:ext>
            </a:extLst>
          </p:cNvPr>
          <p:cNvSpPr/>
          <p:nvPr/>
        </p:nvSpPr>
        <p:spPr>
          <a:xfrm>
            <a:off x="855978" y="3788464"/>
            <a:ext cx="11425356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누적의 결과로 상대는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Gold Stamp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혹은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Gray Stamp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를 얻게 된다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3FAB9A73-4693-C217-C66F-6A11680A39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3" t="-15672" r="1493" b="15672"/>
          <a:stretch/>
        </p:blipFill>
        <p:spPr>
          <a:xfrm>
            <a:off x="10761342" y="658731"/>
            <a:ext cx="6950356" cy="695035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5EA8B83-1E51-9A02-830F-8CCBF365C86D}"/>
              </a:ext>
            </a:extLst>
          </p:cNvPr>
          <p:cNvSpPr/>
          <p:nvPr/>
        </p:nvSpPr>
        <p:spPr>
          <a:xfrm>
            <a:off x="855978" y="5223040"/>
            <a:ext cx="11425356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언어적 긍정 스트로크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칭찬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관심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인정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감사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배려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친절의 언어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BAAEC9F-C28A-2B9C-9F09-BFBB3B2B3A18}"/>
              </a:ext>
            </a:extLst>
          </p:cNvPr>
          <p:cNvSpPr/>
          <p:nvPr/>
        </p:nvSpPr>
        <p:spPr>
          <a:xfrm>
            <a:off x="855978" y="6528633"/>
            <a:ext cx="11425356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비언어적 긍정 스트로크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미소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인사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악수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봉사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선물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경청 등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E8C5808-03E8-01D8-DD70-7B6732187175}"/>
              </a:ext>
            </a:extLst>
          </p:cNvPr>
          <p:cNvSpPr/>
          <p:nvPr/>
        </p:nvSpPr>
        <p:spPr>
          <a:xfrm>
            <a:off x="846747" y="7844424"/>
            <a:ext cx="11425356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스트로크의 타이밍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품질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양 이 적절해야 긍정적 스트로크가 된다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929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인간관계 개선의 모델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2C399C8-B286-8CE2-E173-7B1B83B37147}"/>
              </a:ext>
            </a:extLst>
          </p:cNvPr>
          <p:cNvGrpSpPr/>
          <p:nvPr/>
        </p:nvGrpSpPr>
        <p:grpSpPr>
          <a:xfrm>
            <a:off x="2561681" y="2449367"/>
            <a:ext cx="3871081" cy="5060215"/>
            <a:chOff x="1334233" y="1275606"/>
            <a:chExt cx="2016224" cy="263557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5AD70644-682D-2D39-CFC1-2099617B95C7}"/>
                </a:ext>
              </a:extLst>
            </p:cNvPr>
            <p:cNvGrpSpPr/>
            <p:nvPr/>
          </p:nvGrpSpPr>
          <p:grpSpPr>
            <a:xfrm>
              <a:off x="1334233" y="1275606"/>
              <a:ext cx="2016224" cy="2635576"/>
              <a:chOff x="395536" y="1628800"/>
              <a:chExt cx="2201624" cy="324036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8ECD5DF7-51ED-04BF-9E9E-F98DFF905513}"/>
                  </a:ext>
                </a:extLst>
              </p:cNvPr>
              <p:cNvSpPr/>
              <p:nvPr/>
            </p:nvSpPr>
            <p:spPr>
              <a:xfrm>
                <a:off x="395536" y="1628800"/>
                <a:ext cx="2201624" cy="3240360"/>
              </a:xfrm>
              <a:prstGeom prst="rect">
                <a:avLst/>
              </a:prstGeom>
              <a:noFill/>
              <a:ln>
                <a:solidFill>
                  <a:srgbClr val="996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755605" latinLnBrk="1">
                  <a:defRPr/>
                </a:pPr>
                <a:endParaRPr lang="ko-KR" altLang="en-US" sz="3456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xmlns="" id="{82BD3113-C74B-F98A-21C2-D462783F7ED4}"/>
                  </a:ext>
                </a:extLst>
              </p:cNvPr>
              <p:cNvSpPr/>
              <p:nvPr/>
            </p:nvSpPr>
            <p:spPr>
              <a:xfrm>
                <a:off x="395536" y="4221088"/>
                <a:ext cx="2201624" cy="648072"/>
              </a:xfrm>
              <a:prstGeom prst="rect">
                <a:avLst/>
              </a:prstGeom>
              <a:solidFill>
                <a:srgbClr val="996633"/>
              </a:solidFill>
              <a:ln>
                <a:solidFill>
                  <a:srgbClr val="996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755605" latinLnBrk="1">
                  <a:defRPr/>
                </a:pPr>
                <a:endParaRPr lang="ko-KR" altLang="en-US" sz="3456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</p:grpSp>
        <p:sp>
          <p:nvSpPr>
            <p:cNvPr id="4" name="Freeform 5">
              <a:extLst>
                <a:ext uri="{FF2B5EF4-FFF2-40B4-BE49-F238E27FC236}">
                  <a16:creationId xmlns:a16="http://schemas.microsoft.com/office/drawing/2014/main" xmlns="" id="{2584EA3D-E467-57EB-DC4D-45EA3DA6D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330" y="1568449"/>
              <a:ext cx="383541" cy="356150"/>
            </a:xfrm>
            <a:custGeom>
              <a:avLst/>
              <a:gdLst>
                <a:gd name="T0" fmla="*/ 245 w 489"/>
                <a:gd name="T1" fmla="*/ 537 h 537"/>
                <a:gd name="T2" fmla="*/ 489 w 489"/>
                <a:gd name="T3" fmla="*/ 245 h 537"/>
                <a:gd name="T4" fmla="*/ 245 w 489"/>
                <a:gd name="T5" fmla="*/ 0 h 537"/>
                <a:gd name="T6" fmla="*/ 0 w 489"/>
                <a:gd name="T7" fmla="*/ 245 h 537"/>
                <a:gd name="T8" fmla="*/ 245 w 489"/>
                <a:gd name="T9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9" h="537">
                  <a:moveTo>
                    <a:pt x="245" y="537"/>
                  </a:moveTo>
                  <a:cubicBezTo>
                    <a:pt x="380" y="537"/>
                    <a:pt x="489" y="380"/>
                    <a:pt x="489" y="245"/>
                  </a:cubicBezTo>
                  <a:cubicBezTo>
                    <a:pt x="489" y="110"/>
                    <a:pt x="380" y="0"/>
                    <a:pt x="245" y="0"/>
                  </a:cubicBezTo>
                  <a:cubicBezTo>
                    <a:pt x="109" y="0"/>
                    <a:pt x="0" y="110"/>
                    <a:pt x="0" y="245"/>
                  </a:cubicBezTo>
                  <a:cubicBezTo>
                    <a:pt x="0" y="380"/>
                    <a:pt x="110" y="537"/>
                    <a:pt x="245" y="5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solidFill>
                <a:srgbClr val="C00000"/>
              </a:solidFill>
              <a:prstDash val="solid"/>
              <a:round/>
              <a:headEnd/>
              <a:tailEnd/>
            </a:ln>
          </p:spPr>
          <p:txBody>
            <a:bodyPr vert="horz" wrap="square" lIns="175562" tIns="87781" rIns="175562" bIns="87781" numCol="1" anchor="t" anchorCtr="0" compatLnSpc="1">
              <a:prstTxWarp prst="textNoShape">
                <a:avLst/>
              </a:prstTxWarp>
            </a:bodyPr>
            <a:lstStyle/>
            <a:p>
              <a:pPr defTabSz="1755605" latinLnBrk="1">
                <a:defRPr/>
              </a:pPr>
              <a:endPara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xmlns="" id="{2F6A5570-76AF-DA84-58B3-486AD8BF2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1666" y="1938846"/>
              <a:ext cx="888869" cy="1313802"/>
            </a:xfrm>
            <a:custGeom>
              <a:avLst/>
              <a:gdLst>
                <a:gd name="T0" fmla="*/ 1046 w 1133"/>
                <a:gd name="T1" fmla="*/ 149 h 1982"/>
                <a:gd name="T2" fmla="*/ 1039 w 1133"/>
                <a:gd name="T3" fmla="*/ 129 h 1982"/>
                <a:gd name="T4" fmla="*/ 1030 w 1133"/>
                <a:gd name="T5" fmla="*/ 116 h 1982"/>
                <a:gd name="T6" fmla="*/ 1016 w 1133"/>
                <a:gd name="T7" fmla="*/ 100 h 1982"/>
                <a:gd name="T8" fmla="*/ 1001 w 1133"/>
                <a:gd name="T9" fmla="*/ 91 h 1982"/>
                <a:gd name="T10" fmla="*/ 987 w 1133"/>
                <a:gd name="T11" fmla="*/ 82 h 1982"/>
                <a:gd name="T12" fmla="*/ 604 w 1133"/>
                <a:gd name="T13" fmla="*/ 0 h 1982"/>
                <a:gd name="T14" fmla="*/ 580 w 1133"/>
                <a:gd name="T15" fmla="*/ 49 h 1982"/>
                <a:gd name="T16" fmla="*/ 579 w 1133"/>
                <a:gd name="T17" fmla="*/ 49 h 1982"/>
                <a:gd name="T18" fmla="*/ 644 w 1133"/>
                <a:gd name="T19" fmla="*/ 557 h 1982"/>
                <a:gd name="T20" fmla="*/ 567 w 1133"/>
                <a:gd name="T21" fmla="*/ 692 h 1982"/>
                <a:gd name="T22" fmla="*/ 489 w 1133"/>
                <a:gd name="T23" fmla="*/ 557 h 1982"/>
                <a:gd name="T24" fmla="*/ 555 w 1133"/>
                <a:gd name="T25" fmla="*/ 49 h 1982"/>
                <a:gd name="T26" fmla="*/ 554 w 1133"/>
                <a:gd name="T27" fmla="*/ 49 h 1982"/>
                <a:gd name="T28" fmla="*/ 529 w 1133"/>
                <a:gd name="T29" fmla="*/ 0 h 1982"/>
                <a:gd name="T30" fmla="*/ 147 w 1133"/>
                <a:gd name="T31" fmla="*/ 82 h 1982"/>
                <a:gd name="T32" fmla="*/ 132 w 1133"/>
                <a:gd name="T33" fmla="*/ 91 h 1982"/>
                <a:gd name="T34" fmla="*/ 118 w 1133"/>
                <a:gd name="T35" fmla="*/ 100 h 1982"/>
                <a:gd name="T36" fmla="*/ 103 w 1133"/>
                <a:gd name="T37" fmla="*/ 116 h 1982"/>
                <a:gd name="T38" fmla="*/ 94 w 1133"/>
                <a:gd name="T39" fmla="*/ 129 h 1982"/>
                <a:gd name="T40" fmla="*/ 87 w 1133"/>
                <a:gd name="T41" fmla="*/ 150 h 1982"/>
                <a:gd name="T42" fmla="*/ 83 w 1133"/>
                <a:gd name="T43" fmla="*/ 162 h 1982"/>
                <a:gd name="T44" fmla="*/ 6 w 1133"/>
                <a:gd name="T45" fmla="*/ 859 h 1982"/>
                <a:gd name="T46" fmla="*/ 91 w 1133"/>
                <a:gd name="T47" fmla="*/ 966 h 1982"/>
                <a:gd name="T48" fmla="*/ 102 w 1133"/>
                <a:gd name="T49" fmla="*/ 967 h 1982"/>
                <a:gd name="T50" fmla="*/ 198 w 1133"/>
                <a:gd name="T51" fmla="*/ 881 h 1982"/>
                <a:gd name="T52" fmla="*/ 269 w 1133"/>
                <a:gd name="T53" fmla="*/ 246 h 1982"/>
                <a:gd name="T54" fmla="*/ 296 w 1133"/>
                <a:gd name="T55" fmla="*/ 238 h 1982"/>
                <a:gd name="T56" fmla="*/ 296 w 1133"/>
                <a:gd name="T57" fmla="*/ 899 h 1982"/>
                <a:gd name="T58" fmla="*/ 219 w 1133"/>
                <a:gd name="T59" fmla="*/ 1857 h 1982"/>
                <a:gd name="T60" fmla="*/ 325 w 1133"/>
                <a:gd name="T61" fmla="*/ 1982 h 1982"/>
                <a:gd name="T62" fmla="*/ 335 w 1133"/>
                <a:gd name="T63" fmla="*/ 1982 h 1982"/>
                <a:gd name="T64" fmla="*/ 450 w 1133"/>
                <a:gd name="T65" fmla="*/ 1875 h 1982"/>
                <a:gd name="T66" fmla="*/ 520 w 1133"/>
                <a:gd name="T67" fmla="*/ 1010 h 1982"/>
                <a:gd name="T68" fmla="*/ 567 w 1133"/>
                <a:gd name="T69" fmla="*/ 1020 h 1982"/>
                <a:gd name="T70" fmla="*/ 613 w 1133"/>
                <a:gd name="T71" fmla="*/ 1010 h 1982"/>
                <a:gd name="T72" fmla="*/ 683 w 1133"/>
                <a:gd name="T73" fmla="*/ 1875 h 1982"/>
                <a:gd name="T74" fmla="*/ 799 w 1133"/>
                <a:gd name="T75" fmla="*/ 1982 h 1982"/>
                <a:gd name="T76" fmla="*/ 808 w 1133"/>
                <a:gd name="T77" fmla="*/ 1982 h 1982"/>
                <a:gd name="T78" fmla="*/ 915 w 1133"/>
                <a:gd name="T79" fmla="*/ 1857 h 1982"/>
                <a:gd name="T80" fmla="*/ 838 w 1133"/>
                <a:gd name="T81" fmla="*/ 899 h 1982"/>
                <a:gd name="T82" fmla="*/ 838 w 1133"/>
                <a:gd name="T83" fmla="*/ 238 h 1982"/>
                <a:gd name="T84" fmla="*/ 864 w 1133"/>
                <a:gd name="T85" fmla="*/ 246 h 1982"/>
                <a:gd name="T86" fmla="*/ 935 w 1133"/>
                <a:gd name="T87" fmla="*/ 881 h 1982"/>
                <a:gd name="T88" fmla="*/ 1031 w 1133"/>
                <a:gd name="T89" fmla="*/ 967 h 1982"/>
                <a:gd name="T90" fmla="*/ 1042 w 1133"/>
                <a:gd name="T91" fmla="*/ 966 h 1982"/>
                <a:gd name="T92" fmla="*/ 1127 w 1133"/>
                <a:gd name="T93" fmla="*/ 859 h 1982"/>
                <a:gd name="T94" fmla="*/ 1050 w 1133"/>
                <a:gd name="T95" fmla="*/ 162 h 1982"/>
                <a:gd name="T96" fmla="*/ 1046 w 1133"/>
                <a:gd name="T97" fmla="*/ 149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3" h="1982">
                  <a:moveTo>
                    <a:pt x="1046" y="149"/>
                  </a:moveTo>
                  <a:cubicBezTo>
                    <a:pt x="1044" y="142"/>
                    <a:pt x="1043" y="135"/>
                    <a:pt x="1039" y="129"/>
                  </a:cubicBezTo>
                  <a:cubicBezTo>
                    <a:pt x="1037" y="124"/>
                    <a:pt x="1033" y="120"/>
                    <a:pt x="1030" y="116"/>
                  </a:cubicBezTo>
                  <a:cubicBezTo>
                    <a:pt x="1025" y="110"/>
                    <a:pt x="1022" y="104"/>
                    <a:pt x="1016" y="100"/>
                  </a:cubicBezTo>
                  <a:cubicBezTo>
                    <a:pt x="1012" y="96"/>
                    <a:pt x="1006" y="94"/>
                    <a:pt x="1001" y="91"/>
                  </a:cubicBezTo>
                  <a:cubicBezTo>
                    <a:pt x="997" y="88"/>
                    <a:pt x="992" y="84"/>
                    <a:pt x="987" y="82"/>
                  </a:cubicBezTo>
                  <a:cubicBezTo>
                    <a:pt x="978" y="79"/>
                    <a:pt x="783" y="9"/>
                    <a:pt x="604" y="0"/>
                  </a:cubicBezTo>
                  <a:lnTo>
                    <a:pt x="580" y="49"/>
                  </a:lnTo>
                  <a:lnTo>
                    <a:pt x="579" y="49"/>
                  </a:lnTo>
                  <a:lnTo>
                    <a:pt x="644" y="557"/>
                  </a:lnTo>
                  <a:lnTo>
                    <a:pt x="567" y="692"/>
                  </a:lnTo>
                  <a:lnTo>
                    <a:pt x="489" y="557"/>
                  </a:lnTo>
                  <a:lnTo>
                    <a:pt x="555" y="49"/>
                  </a:lnTo>
                  <a:lnTo>
                    <a:pt x="554" y="49"/>
                  </a:lnTo>
                  <a:lnTo>
                    <a:pt x="529" y="0"/>
                  </a:lnTo>
                  <a:cubicBezTo>
                    <a:pt x="350" y="9"/>
                    <a:pt x="155" y="79"/>
                    <a:pt x="147" y="82"/>
                  </a:cubicBezTo>
                  <a:cubicBezTo>
                    <a:pt x="141" y="84"/>
                    <a:pt x="137" y="88"/>
                    <a:pt x="132" y="91"/>
                  </a:cubicBezTo>
                  <a:cubicBezTo>
                    <a:pt x="127" y="94"/>
                    <a:pt x="122" y="96"/>
                    <a:pt x="118" y="100"/>
                  </a:cubicBezTo>
                  <a:cubicBezTo>
                    <a:pt x="112" y="105"/>
                    <a:pt x="108" y="110"/>
                    <a:pt x="103" y="116"/>
                  </a:cubicBezTo>
                  <a:cubicBezTo>
                    <a:pt x="100" y="121"/>
                    <a:pt x="97" y="124"/>
                    <a:pt x="94" y="129"/>
                  </a:cubicBezTo>
                  <a:cubicBezTo>
                    <a:pt x="91" y="135"/>
                    <a:pt x="89" y="143"/>
                    <a:pt x="87" y="150"/>
                  </a:cubicBezTo>
                  <a:cubicBezTo>
                    <a:pt x="86" y="154"/>
                    <a:pt x="84" y="158"/>
                    <a:pt x="83" y="162"/>
                  </a:cubicBezTo>
                  <a:lnTo>
                    <a:pt x="6" y="859"/>
                  </a:lnTo>
                  <a:cubicBezTo>
                    <a:pt x="0" y="913"/>
                    <a:pt x="38" y="960"/>
                    <a:pt x="91" y="966"/>
                  </a:cubicBezTo>
                  <a:cubicBezTo>
                    <a:pt x="95" y="967"/>
                    <a:pt x="99" y="967"/>
                    <a:pt x="102" y="967"/>
                  </a:cubicBezTo>
                  <a:cubicBezTo>
                    <a:pt x="151" y="967"/>
                    <a:pt x="193" y="930"/>
                    <a:pt x="198" y="881"/>
                  </a:cubicBezTo>
                  <a:lnTo>
                    <a:pt x="269" y="246"/>
                  </a:lnTo>
                  <a:cubicBezTo>
                    <a:pt x="277" y="243"/>
                    <a:pt x="286" y="241"/>
                    <a:pt x="296" y="238"/>
                  </a:cubicBezTo>
                  <a:lnTo>
                    <a:pt x="296" y="899"/>
                  </a:lnTo>
                  <a:lnTo>
                    <a:pt x="219" y="1857"/>
                  </a:lnTo>
                  <a:cubicBezTo>
                    <a:pt x="214" y="1921"/>
                    <a:pt x="261" y="1977"/>
                    <a:pt x="325" y="1982"/>
                  </a:cubicBezTo>
                  <a:cubicBezTo>
                    <a:pt x="328" y="1982"/>
                    <a:pt x="331" y="1982"/>
                    <a:pt x="335" y="1982"/>
                  </a:cubicBezTo>
                  <a:cubicBezTo>
                    <a:pt x="394" y="1982"/>
                    <a:pt x="445" y="1936"/>
                    <a:pt x="450" y="1875"/>
                  </a:cubicBezTo>
                  <a:lnTo>
                    <a:pt x="520" y="1010"/>
                  </a:lnTo>
                  <a:cubicBezTo>
                    <a:pt x="534" y="1016"/>
                    <a:pt x="550" y="1020"/>
                    <a:pt x="567" y="1020"/>
                  </a:cubicBezTo>
                  <a:cubicBezTo>
                    <a:pt x="583" y="1020"/>
                    <a:pt x="599" y="1016"/>
                    <a:pt x="613" y="1010"/>
                  </a:cubicBezTo>
                  <a:lnTo>
                    <a:pt x="683" y="1875"/>
                  </a:lnTo>
                  <a:cubicBezTo>
                    <a:pt x="688" y="1936"/>
                    <a:pt x="739" y="1982"/>
                    <a:pt x="799" y="1982"/>
                  </a:cubicBezTo>
                  <a:cubicBezTo>
                    <a:pt x="802" y="1982"/>
                    <a:pt x="805" y="1982"/>
                    <a:pt x="808" y="1982"/>
                  </a:cubicBezTo>
                  <a:cubicBezTo>
                    <a:pt x="872" y="1977"/>
                    <a:pt x="920" y="1921"/>
                    <a:pt x="915" y="1857"/>
                  </a:cubicBezTo>
                  <a:lnTo>
                    <a:pt x="838" y="899"/>
                  </a:lnTo>
                  <a:lnTo>
                    <a:pt x="838" y="238"/>
                  </a:lnTo>
                  <a:cubicBezTo>
                    <a:pt x="847" y="241"/>
                    <a:pt x="856" y="243"/>
                    <a:pt x="864" y="246"/>
                  </a:cubicBezTo>
                  <a:lnTo>
                    <a:pt x="935" y="881"/>
                  </a:lnTo>
                  <a:cubicBezTo>
                    <a:pt x="941" y="930"/>
                    <a:pt x="982" y="967"/>
                    <a:pt x="1031" y="967"/>
                  </a:cubicBezTo>
                  <a:cubicBezTo>
                    <a:pt x="1035" y="967"/>
                    <a:pt x="1038" y="967"/>
                    <a:pt x="1042" y="966"/>
                  </a:cubicBezTo>
                  <a:cubicBezTo>
                    <a:pt x="1095" y="960"/>
                    <a:pt x="1133" y="913"/>
                    <a:pt x="1127" y="859"/>
                  </a:cubicBezTo>
                  <a:lnTo>
                    <a:pt x="1050" y="162"/>
                  </a:lnTo>
                  <a:cubicBezTo>
                    <a:pt x="1050" y="158"/>
                    <a:pt x="1047" y="154"/>
                    <a:pt x="1046" y="149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75562" tIns="87781" rIns="175562" bIns="87781" numCol="1" anchor="t" anchorCtr="0" compatLnSpc="1">
              <a:prstTxWarp prst="textNoShape">
                <a:avLst/>
              </a:prstTxWarp>
            </a:bodyPr>
            <a:lstStyle/>
            <a:p>
              <a:pPr defTabSz="1755605" latinLnBrk="1">
                <a:defRPr/>
              </a:pPr>
              <a:endPara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0B28CEA2-CC65-AAB0-059E-37AC02897370}"/>
                </a:ext>
              </a:extLst>
            </p:cNvPr>
            <p:cNvSpPr/>
            <p:nvPr/>
          </p:nvSpPr>
          <p:spPr>
            <a:xfrm>
              <a:off x="1941564" y="3459875"/>
              <a:ext cx="973441" cy="325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755605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456" b="1" spc="96" dirty="0">
                  <a:ln w="13500">
                    <a:solidFill>
                      <a:srgbClr val="6598D9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>
                      <a:alpha val="95000"/>
                    </a:prst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KoPubWorld돋움체_Pro Bold" panose="00000800000000000000" pitchFamily="50" charset="-127"/>
                </a:rPr>
                <a:t>자기이해</a:t>
              </a:r>
              <a:endParaRPr lang="en-US" altLang="ko-KR" sz="3456" b="1" spc="96" dirty="0">
                <a:ln w="13500">
                  <a:solidFill>
                    <a:srgbClr val="6598D9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1989334-082C-9E95-2F17-73DCB38C411B}"/>
              </a:ext>
            </a:extLst>
          </p:cNvPr>
          <p:cNvGrpSpPr/>
          <p:nvPr/>
        </p:nvGrpSpPr>
        <p:grpSpPr>
          <a:xfrm>
            <a:off x="10576935" y="2449368"/>
            <a:ext cx="4009332" cy="5060215"/>
            <a:chOff x="5354234" y="1275606"/>
            <a:chExt cx="2242102" cy="263557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2DD8C9C9-C696-C8E9-760E-F774923230E8}"/>
                </a:ext>
              </a:extLst>
            </p:cNvPr>
            <p:cNvGrpSpPr/>
            <p:nvPr/>
          </p:nvGrpSpPr>
          <p:grpSpPr>
            <a:xfrm>
              <a:off x="5354234" y="1275606"/>
              <a:ext cx="2242102" cy="2635576"/>
              <a:chOff x="395536" y="1628800"/>
              <a:chExt cx="2448272" cy="3240360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xmlns="" id="{67E7434B-D8D2-DDEC-9A44-56FDB5624534}"/>
                  </a:ext>
                </a:extLst>
              </p:cNvPr>
              <p:cNvSpPr/>
              <p:nvPr/>
            </p:nvSpPr>
            <p:spPr>
              <a:xfrm>
                <a:off x="395536" y="1628800"/>
                <a:ext cx="2448272" cy="3240360"/>
              </a:xfrm>
              <a:prstGeom prst="rect">
                <a:avLst/>
              </a:prstGeom>
              <a:noFill/>
              <a:ln>
                <a:solidFill>
                  <a:srgbClr val="996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755605" latinLnBrk="1">
                  <a:defRPr/>
                </a:pPr>
                <a:endParaRPr lang="ko-KR" altLang="en-US" sz="3456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xmlns="" id="{E20EF017-F609-2EE9-6A4B-756B4A5C4E2A}"/>
                  </a:ext>
                </a:extLst>
              </p:cNvPr>
              <p:cNvSpPr/>
              <p:nvPr/>
            </p:nvSpPr>
            <p:spPr>
              <a:xfrm>
                <a:off x="395536" y="4221088"/>
                <a:ext cx="2448272" cy="648072"/>
              </a:xfrm>
              <a:prstGeom prst="rect">
                <a:avLst/>
              </a:prstGeom>
              <a:solidFill>
                <a:srgbClr val="996633"/>
              </a:solidFill>
              <a:ln>
                <a:solidFill>
                  <a:srgbClr val="996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755605" latinLnBrk="1">
                  <a:defRPr/>
                </a:pPr>
                <a:endParaRPr lang="ko-KR" altLang="en-US" sz="3456" dirty="0">
                  <a:solidFill>
                    <a:prstClr val="white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KoPubWorld돋움체_Pro Bold" panose="00000800000000000000" pitchFamily="50" charset="-127"/>
                </a:endParaRPr>
              </a:p>
            </p:txBody>
          </p:sp>
        </p:grpSp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xmlns="" id="{DD90B089-4697-ED23-9C73-27A81C70EC3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471131" y="1576668"/>
              <a:ext cx="2044065" cy="1985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75562" tIns="87781" rIns="175562" bIns="87781" numCol="1" anchor="t" anchorCtr="0" compatLnSpc="1">
              <a:prstTxWarp prst="textNoShape">
                <a:avLst/>
              </a:prstTxWarp>
            </a:bodyPr>
            <a:lstStyle/>
            <a:p>
              <a:pPr defTabSz="1755605" latinLnBrk="1">
                <a:defRPr/>
              </a:pPr>
              <a:endParaRPr lang="ko-KR" altLang="en-US" sz="3456" dirty="0">
                <a:solidFill>
                  <a:prstClr val="black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4" name="Oval 5">
              <a:extLst>
                <a:ext uri="{FF2B5EF4-FFF2-40B4-BE49-F238E27FC236}">
                  <a16:creationId xmlns:a16="http://schemas.microsoft.com/office/drawing/2014/main" xmlns="" id="{E7ADED58-3A0F-2ECF-89F6-A7A111DCD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79027" y="1577960"/>
              <a:ext cx="370723" cy="287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75562" tIns="87781" rIns="175562" bIns="87781" numCol="1" anchor="t" anchorCtr="0" compatLnSpc="1">
              <a:prstTxWarp prst="textNoShape">
                <a:avLst/>
              </a:prstTxWarp>
            </a:bodyPr>
            <a:lstStyle/>
            <a:p>
              <a:pPr defTabSz="1755605" latinLnBrk="1">
                <a:defRPr/>
              </a:pPr>
              <a:endPara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xmlns="" id="{27500CE5-DCDD-1B7D-1C4D-DA8D841AB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0086" y="1880103"/>
              <a:ext cx="889735" cy="1236977"/>
            </a:xfrm>
            <a:custGeom>
              <a:avLst/>
              <a:gdLst>
                <a:gd name="T0" fmla="*/ 394 w 403"/>
                <a:gd name="T1" fmla="*/ 173 h 726"/>
                <a:gd name="T2" fmla="*/ 336 w 403"/>
                <a:gd name="T3" fmla="*/ 146 h 726"/>
                <a:gd name="T4" fmla="*/ 214 w 403"/>
                <a:gd name="T5" fmla="*/ 149 h 726"/>
                <a:gd name="T6" fmla="*/ 185 w 403"/>
                <a:gd name="T7" fmla="*/ 108 h 726"/>
                <a:gd name="T8" fmla="*/ 145 w 403"/>
                <a:gd name="T9" fmla="*/ 18 h 726"/>
                <a:gd name="T10" fmla="*/ 44 w 403"/>
                <a:gd name="T11" fmla="*/ 54 h 726"/>
                <a:gd name="T12" fmla="*/ 0 w 403"/>
                <a:gd name="T13" fmla="*/ 326 h 726"/>
                <a:gd name="T14" fmla="*/ 22 w 403"/>
                <a:gd name="T15" fmla="*/ 380 h 726"/>
                <a:gd name="T16" fmla="*/ 34 w 403"/>
                <a:gd name="T17" fmla="*/ 680 h 726"/>
                <a:gd name="T18" fmla="*/ 77 w 403"/>
                <a:gd name="T19" fmla="*/ 724 h 726"/>
                <a:gd name="T20" fmla="*/ 126 w 403"/>
                <a:gd name="T21" fmla="*/ 681 h 726"/>
                <a:gd name="T22" fmla="*/ 146 w 403"/>
                <a:gd name="T23" fmla="*/ 356 h 726"/>
                <a:gd name="T24" fmla="*/ 152 w 403"/>
                <a:gd name="T25" fmla="*/ 326 h 726"/>
                <a:gd name="T26" fmla="*/ 158 w 403"/>
                <a:gd name="T27" fmla="*/ 221 h 726"/>
                <a:gd name="T28" fmla="*/ 162 w 403"/>
                <a:gd name="T29" fmla="*/ 224 h 726"/>
                <a:gd name="T30" fmla="*/ 260 w 403"/>
                <a:gd name="T31" fmla="*/ 252 h 726"/>
                <a:gd name="T32" fmla="*/ 367 w 403"/>
                <a:gd name="T33" fmla="*/ 231 h 726"/>
                <a:gd name="T34" fmla="*/ 394 w 403"/>
                <a:gd name="T35" fmla="*/ 173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3" h="726">
                  <a:moveTo>
                    <a:pt x="394" y="173"/>
                  </a:moveTo>
                  <a:cubicBezTo>
                    <a:pt x="386" y="149"/>
                    <a:pt x="360" y="137"/>
                    <a:pt x="336" y="146"/>
                  </a:cubicBezTo>
                  <a:cubicBezTo>
                    <a:pt x="298" y="159"/>
                    <a:pt x="246" y="171"/>
                    <a:pt x="214" y="149"/>
                  </a:cubicBezTo>
                  <a:cubicBezTo>
                    <a:pt x="200" y="139"/>
                    <a:pt x="191" y="123"/>
                    <a:pt x="185" y="108"/>
                  </a:cubicBezTo>
                  <a:cubicBezTo>
                    <a:pt x="195" y="73"/>
                    <a:pt x="179" y="35"/>
                    <a:pt x="145" y="18"/>
                  </a:cubicBezTo>
                  <a:cubicBezTo>
                    <a:pt x="107" y="0"/>
                    <a:pt x="62" y="16"/>
                    <a:pt x="44" y="54"/>
                  </a:cubicBezTo>
                  <a:cubicBezTo>
                    <a:pt x="39" y="64"/>
                    <a:pt x="0" y="151"/>
                    <a:pt x="0" y="326"/>
                  </a:cubicBezTo>
                  <a:cubicBezTo>
                    <a:pt x="0" y="347"/>
                    <a:pt x="8" y="366"/>
                    <a:pt x="22" y="380"/>
                  </a:cubicBezTo>
                  <a:lnTo>
                    <a:pt x="34" y="680"/>
                  </a:lnTo>
                  <a:cubicBezTo>
                    <a:pt x="35" y="703"/>
                    <a:pt x="54" y="723"/>
                    <a:pt x="77" y="724"/>
                  </a:cubicBezTo>
                  <a:cubicBezTo>
                    <a:pt x="102" y="726"/>
                    <a:pt x="124" y="707"/>
                    <a:pt x="126" y="681"/>
                  </a:cubicBezTo>
                  <a:lnTo>
                    <a:pt x="146" y="356"/>
                  </a:lnTo>
                  <a:cubicBezTo>
                    <a:pt x="150" y="347"/>
                    <a:pt x="152" y="337"/>
                    <a:pt x="152" y="326"/>
                  </a:cubicBezTo>
                  <a:cubicBezTo>
                    <a:pt x="152" y="285"/>
                    <a:pt x="154" y="250"/>
                    <a:pt x="158" y="221"/>
                  </a:cubicBezTo>
                  <a:cubicBezTo>
                    <a:pt x="159" y="222"/>
                    <a:pt x="160" y="223"/>
                    <a:pt x="162" y="224"/>
                  </a:cubicBezTo>
                  <a:cubicBezTo>
                    <a:pt x="189" y="243"/>
                    <a:pt x="222" y="252"/>
                    <a:pt x="260" y="252"/>
                  </a:cubicBezTo>
                  <a:cubicBezTo>
                    <a:pt x="292" y="252"/>
                    <a:pt x="327" y="245"/>
                    <a:pt x="367" y="231"/>
                  </a:cubicBezTo>
                  <a:cubicBezTo>
                    <a:pt x="390" y="223"/>
                    <a:pt x="403" y="197"/>
                    <a:pt x="394" y="17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75562" tIns="87781" rIns="175562" bIns="87781" numCol="1" anchor="t" anchorCtr="0" compatLnSpc="1">
              <a:prstTxWarp prst="textNoShape">
                <a:avLst/>
              </a:prstTxWarp>
            </a:bodyPr>
            <a:lstStyle/>
            <a:p>
              <a:pPr defTabSz="1755605" latinLnBrk="1">
                <a:defRPr/>
              </a:pPr>
              <a:endPara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6" name="Oval 7">
              <a:extLst>
                <a:ext uri="{FF2B5EF4-FFF2-40B4-BE49-F238E27FC236}">
                  <a16:creationId xmlns:a16="http://schemas.microsoft.com/office/drawing/2014/main" xmlns="" id="{68F81931-4885-A409-D1E4-9FC3D3C7D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7148" y="1577960"/>
              <a:ext cx="370723" cy="28794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75562" tIns="87781" rIns="175562" bIns="87781" numCol="1" anchor="t" anchorCtr="0" compatLnSpc="1">
              <a:prstTxWarp prst="textNoShape">
                <a:avLst/>
              </a:prstTxWarp>
            </a:bodyPr>
            <a:lstStyle/>
            <a:p>
              <a:pPr defTabSz="1755605" latinLnBrk="1">
                <a:defRPr/>
              </a:pPr>
              <a:endPara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xmlns="" id="{81DE8CD3-DEC6-F5D5-74D7-362E8ACB0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6955" y="1880103"/>
              <a:ext cx="886828" cy="1236977"/>
            </a:xfrm>
            <a:custGeom>
              <a:avLst/>
              <a:gdLst>
                <a:gd name="T0" fmla="*/ 359 w 402"/>
                <a:gd name="T1" fmla="*/ 54 h 726"/>
                <a:gd name="T2" fmla="*/ 257 w 402"/>
                <a:gd name="T3" fmla="*/ 18 h 726"/>
                <a:gd name="T4" fmla="*/ 217 w 402"/>
                <a:gd name="T5" fmla="*/ 108 h 726"/>
                <a:gd name="T6" fmla="*/ 188 w 402"/>
                <a:gd name="T7" fmla="*/ 149 h 726"/>
                <a:gd name="T8" fmla="*/ 66 w 402"/>
                <a:gd name="T9" fmla="*/ 146 h 726"/>
                <a:gd name="T10" fmla="*/ 8 w 402"/>
                <a:gd name="T11" fmla="*/ 173 h 726"/>
                <a:gd name="T12" fmla="*/ 36 w 402"/>
                <a:gd name="T13" fmla="*/ 231 h 726"/>
                <a:gd name="T14" fmla="*/ 143 w 402"/>
                <a:gd name="T15" fmla="*/ 252 h 726"/>
                <a:gd name="T16" fmla="*/ 241 w 402"/>
                <a:gd name="T17" fmla="*/ 224 h 726"/>
                <a:gd name="T18" fmla="*/ 244 w 402"/>
                <a:gd name="T19" fmla="*/ 221 h 726"/>
                <a:gd name="T20" fmla="*/ 250 w 402"/>
                <a:gd name="T21" fmla="*/ 326 h 726"/>
                <a:gd name="T22" fmla="*/ 256 w 402"/>
                <a:gd name="T23" fmla="*/ 356 h 726"/>
                <a:gd name="T24" fmla="*/ 277 w 402"/>
                <a:gd name="T25" fmla="*/ 681 h 726"/>
                <a:gd name="T26" fmla="*/ 325 w 402"/>
                <a:gd name="T27" fmla="*/ 724 h 726"/>
                <a:gd name="T28" fmla="*/ 368 w 402"/>
                <a:gd name="T29" fmla="*/ 680 h 726"/>
                <a:gd name="T30" fmla="*/ 380 w 402"/>
                <a:gd name="T31" fmla="*/ 380 h 726"/>
                <a:gd name="T32" fmla="*/ 402 w 402"/>
                <a:gd name="T33" fmla="*/ 326 h 726"/>
                <a:gd name="T34" fmla="*/ 359 w 402"/>
                <a:gd name="T35" fmla="*/ 54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2" h="726">
                  <a:moveTo>
                    <a:pt x="359" y="54"/>
                  </a:moveTo>
                  <a:cubicBezTo>
                    <a:pt x="340" y="16"/>
                    <a:pt x="295" y="0"/>
                    <a:pt x="257" y="18"/>
                  </a:cubicBezTo>
                  <a:cubicBezTo>
                    <a:pt x="223" y="35"/>
                    <a:pt x="207" y="73"/>
                    <a:pt x="217" y="108"/>
                  </a:cubicBezTo>
                  <a:cubicBezTo>
                    <a:pt x="212" y="123"/>
                    <a:pt x="203" y="139"/>
                    <a:pt x="188" y="149"/>
                  </a:cubicBezTo>
                  <a:cubicBezTo>
                    <a:pt x="156" y="171"/>
                    <a:pt x="104" y="159"/>
                    <a:pt x="66" y="146"/>
                  </a:cubicBezTo>
                  <a:cubicBezTo>
                    <a:pt x="43" y="137"/>
                    <a:pt x="16" y="149"/>
                    <a:pt x="8" y="173"/>
                  </a:cubicBezTo>
                  <a:cubicBezTo>
                    <a:pt x="0" y="197"/>
                    <a:pt x="12" y="223"/>
                    <a:pt x="36" y="231"/>
                  </a:cubicBezTo>
                  <a:cubicBezTo>
                    <a:pt x="75" y="245"/>
                    <a:pt x="110" y="252"/>
                    <a:pt x="143" y="252"/>
                  </a:cubicBezTo>
                  <a:cubicBezTo>
                    <a:pt x="180" y="252"/>
                    <a:pt x="213" y="243"/>
                    <a:pt x="241" y="224"/>
                  </a:cubicBezTo>
                  <a:cubicBezTo>
                    <a:pt x="242" y="223"/>
                    <a:pt x="243" y="222"/>
                    <a:pt x="244" y="221"/>
                  </a:cubicBezTo>
                  <a:cubicBezTo>
                    <a:pt x="248" y="250"/>
                    <a:pt x="250" y="285"/>
                    <a:pt x="250" y="326"/>
                  </a:cubicBezTo>
                  <a:cubicBezTo>
                    <a:pt x="250" y="337"/>
                    <a:pt x="252" y="347"/>
                    <a:pt x="256" y="356"/>
                  </a:cubicBezTo>
                  <a:lnTo>
                    <a:pt x="277" y="681"/>
                  </a:lnTo>
                  <a:cubicBezTo>
                    <a:pt x="278" y="707"/>
                    <a:pt x="300" y="726"/>
                    <a:pt x="325" y="724"/>
                  </a:cubicBezTo>
                  <a:cubicBezTo>
                    <a:pt x="348" y="723"/>
                    <a:pt x="367" y="703"/>
                    <a:pt x="368" y="680"/>
                  </a:cubicBezTo>
                  <a:lnTo>
                    <a:pt x="380" y="380"/>
                  </a:lnTo>
                  <a:cubicBezTo>
                    <a:pt x="394" y="366"/>
                    <a:pt x="402" y="347"/>
                    <a:pt x="402" y="326"/>
                  </a:cubicBezTo>
                  <a:cubicBezTo>
                    <a:pt x="402" y="151"/>
                    <a:pt x="363" y="64"/>
                    <a:pt x="359" y="5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175562" tIns="87781" rIns="175562" bIns="87781" numCol="1" anchor="t" anchorCtr="0" compatLnSpc="1">
              <a:prstTxWarp prst="textNoShape">
                <a:avLst/>
              </a:prstTxWarp>
            </a:bodyPr>
            <a:lstStyle/>
            <a:p>
              <a:pPr defTabSz="1755605" latinLnBrk="1">
                <a:defRPr/>
              </a:pPr>
              <a:endPara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xmlns="" id="{90213F5D-7EDF-552A-1802-E2811F1CD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0593" y="2493426"/>
              <a:ext cx="523374" cy="369285"/>
            </a:xfrm>
            <a:custGeom>
              <a:avLst/>
              <a:gdLst>
                <a:gd name="T0" fmla="*/ 145 w 237"/>
                <a:gd name="T1" fmla="*/ 12 h 217"/>
                <a:gd name="T2" fmla="*/ 134 w 237"/>
                <a:gd name="T3" fmla="*/ 10 h 217"/>
                <a:gd name="T4" fmla="*/ 128 w 237"/>
                <a:gd name="T5" fmla="*/ 19 h 217"/>
                <a:gd name="T6" fmla="*/ 129 w 237"/>
                <a:gd name="T7" fmla="*/ 51 h 217"/>
                <a:gd name="T8" fmla="*/ 52 w 237"/>
                <a:gd name="T9" fmla="*/ 37 h 217"/>
                <a:gd name="T10" fmla="*/ 34 w 237"/>
                <a:gd name="T11" fmla="*/ 10 h 217"/>
                <a:gd name="T12" fmla="*/ 17 w 237"/>
                <a:gd name="T13" fmla="*/ 1 h 217"/>
                <a:gd name="T14" fmla="*/ 4 w 237"/>
                <a:gd name="T15" fmla="*/ 15 h 217"/>
                <a:gd name="T16" fmla="*/ 20 w 237"/>
                <a:gd name="T17" fmla="*/ 103 h 217"/>
                <a:gd name="T18" fmla="*/ 132 w 237"/>
                <a:gd name="T19" fmla="*/ 179 h 217"/>
                <a:gd name="T20" fmla="*/ 132 w 237"/>
                <a:gd name="T21" fmla="*/ 207 h 217"/>
                <a:gd name="T22" fmla="*/ 138 w 237"/>
                <a:gd name="T23" fmla="*/ 215 h 217"/>
                <a:gd name="T24" fmla="*/ 149 w 237"/>
                <a:gd name="T25" fmla="*/ 214 h 217"/>
                <a:gd name="T26" fmla="*/ 228 w 237"/>
                <a:gd name="T27" fmla="*/ 141 h 217"/>
                <a:gd name="T28" fmla="*/ 237 w 237"/>
                <a:gd name="T29" fmla="*/ 121 h 217"/>
                <a:gd name="T30" fmla="*/ 229 w 237"/>
                <a:gd name="T31" fmla="*/ 100 h 217"/>
                <a:gd name="T32" fmla="*/ 145 w 237"/>
                <a:gd name="T33" fmla="*/ 12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7" h="217">
                  <a:moveTo>
                    <a:pt x="145" y="12"/>
                  </a:moveTo>
                  <a:cubicBezTo>
                    <a:pt x="142" y="9"/>
                    <a:pt x="138" y="8"/>
                    <a:pt x="134" y="10"/>
                  </a:cubicBezTo>
                  <a:cubicBezTo>
                    <a:pt x="131" y="11"/>
                    <a:pt x="128" y="15"/>
                    <a:pt x="128" y="19"/>
                  </a:cubicBezTo>
                  <a:lnTo>
                    <a:pt x="129" y="51"/>
                  </a:lnTo>
                  <a:cubicBezTo>
                    <a:pt x="129" y="51"/>
                    <a:pt x="81" y="72"/>
                    <a:pt x="52" y="37"/>
                  </a:cubicBezTo>
                  <a:cubicBezTo>
                    <a:pt x="44" y="28"/>
                    <a:pt x="39" y="19"/>
                    <a:pt x="34" y="10"/>
                  </a:cubicBezTo>
                  <a:cubicBezTo>
                    <a:pt x="31" y="3"/>
                    <a:pt x="24" y="0"/>
                    <a:pt x="17" y="1"/>
                  </a:cubicBezTo>
                  <a:cubicBezTo>
                    <a:pt x="10" y="2"/>
                    <a:pt x="5" y="7"/>
                    <a:pt x="4" y="15"/>
                  </a:cubicBezTo>
                  <a:cubicBezTo>
                    <a:pt x="0" y="41"/>
                    <a:pt x="2" y="74"/>
                    <a:pt x="20" y="103"/>
                  </a:cubicBezTo>
                  <a:cubicBezTo>
                    <a:pt x="60" y="168"/>
                    <a:pt x="132" y="179"/>
                    <a:pt x="132" y="179"/>
                  </a:cubicBezTo>
                  <a:lnTo>
                    <a:pt x="132" y="207"/>
                  </a:lnTo>
                  <a:cubicBezTo>
                    <a:pt x="132" y="210"/>
                    <a:pt x="135" y="214"/>
                    <a:pt x="138" y="215"/>
                  </a:cubicBezTo>
                  <a:cubicBezTo>
                    <a:pt x="142" y="217"/>
                    <a:pt x="146" y="216"/>
                    <a:pt x="149" y="214"/>
                  </a:cubicBezTo>
                  <a:lnTo>
                    <a:pt x="228" y="141"/>
                  </a:lnTo>
                  <a:cubicBezTo>
                    <a:pt x="233" y="136"/>
                    <a:pt x="237" y="128"/>
                    <a:pt x="237" y="121"/>
                  </a:cubicBezTo>
                  <a:cubicBezTo>
                    <a:pt x="237" y="113"/>
                    <a:pt x="234" y="105"/>
                    <a:pt x="229" y="100"/>
                  </a:cubicBezTo>
                  <a:lnTo>
                    <a:pt x="145" y="12"/>
                  </a:lnTo>
                  <a:close/>
                </a:path>
              </a:pathLst>
            </a:custGeom>
            <a:solidFill>
              <a:srgbClr val="008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75562" tIns="87781" rIns="175562" bIns="87781" numCol="1" anchor="t" anchorCtr="0" compatLnSpc="1">
              <a:prstTxWarp prst="textNoShape">
                <a:avLst/>
              </a:prstTxWarp>
            </a:bodyPr>
            <a:lstStyle/>
            <a:p>
              <a:pPr defTabSz="1755605" latinLnBrk="1">
                <a:defRPr/>
              </a:pPr>
              <a:endPara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xmlns="" id="{DBDE13A5-924C-1CAD-08CE-17E5A55EA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955" y="1636064"/>
              <a:ext cx="523374" cy="370577"/>
            </a:xfrm>
            <a:custGeom>
              <a:avLst/>
              <a:gdLst>
                <a:gd name="T0" fmla="*/ 92 w 237"/>
                <a:gd name="T1" fmla="*/ 205 h 217"/>
                <a:gd name="T2" fmla="*/ 103 w 237"/>
                <a:gd name="T3" fmla="*/ 207 h 217"/>
                <a:gd name="T4" fmla="*/ 109 w 237"/>
                <a:gd name="T5" fmla="*/ 198 h 217"/>
                <a:gd name="T6" fmla="*/ 108 w 237"/>
                <a:gd name="T7" fmla="*/ 166 h 217"/>
                <a:gd name="T8" fmla="*/ 185 w 237"/>
                <a:gd name="T9" fmla="*/ 180 h 217"/>
                <a:gd name="T10" fmla="*/ 203 w 237"/>
                <a:gd name="T11" fmla="*/ 207 h 217"/>
                <a:gd name="T12" fmla="*/ 220 w 237"/>
                <a:gd name="T13" fmla="*/ 216 h 217"/>
                <a:gd name="T14" fmla="*/ 233 w 237"/>
                <a:gd name="T15" fmla="*/ 203 h 217"/>
                <a:gd name="T16" fmla="*/ 217 w 237"/>
                <a:gd name="T17" fmla="*/ 114 h 217"/>
                <a:gd name="T18" fmla="*/ 106 w 237"/>
                <a:gd name="T19" fmla="*/ 38 h 217"/>
                <a:gd name="T20" fmla="*/ 105 w 237"/>
                <a:gd name="T21" fmla="*/ 11 h 217"/>
                <a:gd name="T22" fmla="*/ 99 w 237"/>
                <a:gd name="T23" fmla="*/ 2 h 217"/>
                <a:gd name="T24" fmla="*/ 89 w 237"/>
                <a:gd name="T25" fmla="*/ 4 h 217"/>
                <a:gd name="T26" fmla="*/ 10 w 237"/>
                <a:gd name="T27" fmla="*/ 76 h 217"/>
                <a:gd name="T28" fmla="*/ 0 w 237"/>
                <a:gd name="T29" fmla="*/ 97 h 217"/>
                <a:gd name="T30" fmla="*/ 8 w 237"/>
                <a:gd name="T31" fmla="*/ 118 h 217"/>
                <a:gd name="T32" fmla="*/ 92 w 237"/>
                <a:gd name="T33" fmla="*/ 205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7" h="217">
                  <a:moveTo>
                    <a:pt x="92" y="205"/>
                  </a:moveTo>
                  <a:cubicBezTo>
                    <a:pt x="95" y="208"/>
                    <a:pt x="99" y="209"/>
                    <a:pt x="103" y="207"/>
                  </a:cubicBezTo>
                  <a:cubicBezTo>
                    <a:pt x="107" y="206"/>
                    <a:pt x="109" y="202"/>
                    <a:pt x="109" y="198"/>
                  </a:cubicBezTo>
                  <a:lnTo>
                    <a:pt x="108" y="166"/>
                  </a:lnTo>
                  <a:cubicBezTo>
                    <a:pt x="108" y="166"/>
                    <a:pt x="156" y="145"/>
                    <a:pt x="185" y="180"/>
                  </a:cubicBezTo>
                  <a:cubicBezTo>
                    <a:pt x="193" y="189"/>
                    <a:pt x="199" y="198"/>
                    <a:pt x="203" y="207"/>
                  </a:cubicBezTo>
                  <a:cubicBezTo>
                    <a:pt x="206" y="214"/>
                    <a:pt x="213" y="217"/>
                    <a:pt x="220" y="216"/>
                  </a:cubicBezTo>
                  <a:cubicBezTo>
                    <a:pt x="227" y="215"/>
                    <a:pt x="232" y="210"/>
                    <a:pt x="233" y="203"/>
                  </a:cubicBezTo>
                  <a:cubicBezTo>
                    <a:pt x="237" y="176"/>
                    <a:pt x="236" y="143"/>
                    <a:pt x="217" y="114"/>
                  </a:cubicBezTo>
                  <a:cubicBezTo>
                    <a:pt x="177" y="49"/>
                    <a:pt x="106" y="38"/>
                    <a:pt x="106" y="38"/>
                  </a:cubicBezTo>
                  <a:lnTo>
                    <a:pt x="105" y="11"/>
                  </a:lnTo>
                  <a:cubicBezTo>
                    <a:pt x="105" y="7"/>
                    <a:pt x="103" y="3"/>
                    <a:pt x="99" y="2"/>
                  </a:cubicBezTo>
                  <a:cubicBezTo>
                    <a:pt x="96" y="0"/>
                    <a:pt x="91" y="1"/>
                    <a:pt x="89" y="4"/>
                  </a:cubicBezTo>
                  <a:lnTo>
                    <a:pt x="10" y="76"/>
                  </a:lnTo>
                  <a:cubicBezTo>
                    <a:pt x="4" y="81"/>
                    <a:pt x="1" y="89"/>
                    <a:pt x="0" y="97"/>
                  </a:cubicBezTo>
                  <a:cubicBezTo>
                    <a:pt x="0" y="104"/>
                    <a:pt x="3" y="112"/>
                    <a:pt x="8" y="118"/>
                  </a:cubicBezTo>
                  <a:lnTo>
                    <a:pt x="92" y="205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75562" tIns="87781" rIns="175562" bIns="87781" numCol="1" anchor="t" anchorCtr="0" compatLnSpc="1">
              <a:prstTxWarp prst="textNoShape">
                <a:avLst/>
              </a:prstTxWarp>
            </a:bodyPr>
            <a:lstStyle/>
            <a:p>
              <a:pPr defTabSz="1755605" latinLnBrk="1">
                <a:defRPr/>
              </a:pPr>
              <a:endPara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25853604-999B-14F7-0F7C-F75CF2A17093}"/>
                </a:ext>
              </a:extLst>
            </p:cNvPr>
            <p:cNvSpPr/>
            <p:nvPr/>
          </p:nvSpPr>
          <p:spPr>
            <a:xfrm>
              <a:off x="6016199" y="3454003"/>
              <a:ext cx="1045169" cy="325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755605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3456" b="1" spc="96" dirty="0">
                  <a:ln w="13500">
                    <a:solidFill>
                      <a:srgbClr val="6598D9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white">
                      <a:alpha val="95000"/>
                    </a:prst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세종학당 본문체" panose="020B0503000000000000" pitchFamily="50" charset="-127"/>
                  <a:ea typeface="세종학당 본문체" panose="020B0503000000000000" pitchFamily="50" charset="-127"/>
                  <a:cs typeface="KoPubWorld돋움체_Pro Bold" panose="00000800000000000000" pitchFamily="50" charset="-127"/>
                </a:rPr>
                <a:t>타인이해</a:t>
              </a:r>
              <a:endParaRPr lang="en-US" altLang="ko-KR" sz="3456" b="1" spc="96" dirty="0">
                <a:ln w="13500">
                  <a:solidFill>
                    <a:srgbClr val="6598D9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alpha val="95000"/>
                  </a:prst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8B2429A-D268-E5BE-5F3F-C51B59C5B8AC}"/>
              </a:ext>
            </a:extLst>
          </p:cNvPr>
          <p:cNvSpPr txBox="1"/>
          <p:nvPr/>
        </p:nvSpPr>
        <p:spPr>
          <a:xfrm>
            <a:off x="6700979" y="4152202"/>
            <a:ext cx="3565400" cy="624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55605" latinLnBrk="1">
              <a:defRPr/>
            </a:pPr>
            <a:r>
              <a:rPr lang="ko-KR" altLang="en-US" sz="3456" b="1" dirty="0">
                <a:solidFill>
                  <a:srgbClr val="C61245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rPr>
              <a:t>커뮤니케이션 기술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48DE5722-97EE-5F8A-6CDD-6BA5DCDD3D18}"/>
              </a:ext>
            </a:extLst>
          </p:cNvPr>
          <p:cNvCxnSpPr>
            <a:cxnSpLocks/>
          </p:cNvCxnSpPr>
          <p:nvPr/>
        </p:nvCxnSpPr>
        <p:spPr>
          <a:xfrm flipV="1">
            <a:off x="6844108" y="3796178"/>
            <a:ext cx="3316503" cy="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AE3A6FD-E4C8-0CB6-0EEA-390A9098EFC1}"/>
              </a:ext>
            </a:extLst>
          </p:cNvPr>
          <p:cNvCxnSpPr>
            <a:cxnSpLocks/>
          </p:cNvCxnSpPr>
          <p:nvPr/>
        </p:nvCxnSpPr>
        <p:spPr>
          <a:xfrm flipH="1">
            <a:off x="6844108" y="5214424"/>
            <a:ext cx="3316503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55DA299A-520B-EEB4-4AB8-57C6654BC4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23" y="7841197"/>
            <a:ext cx="8561718" cy="160452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25AB203-A7C3-8A4E-F722-0A1E1C08B525}"/>
              </a:ext>
            </a:extLst>
          </p:cNvPr>
          <p:cNvSpPr txBox="1"/>
          <p:nvPr/>
        </p:nvSpPr>
        <p:spPr>
          <a:xfrm>
            <a:off x="6567977" y="8033625"/>
            <a:ext cx="429797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316736" latinLnBrk="1">
              <a:defRPr/>
            </a:pPr>
            <a:r>
              <a:rPr lang="ko-KR" altLang="en-US" sz="4608" b="1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_Pro Bold" panose="00000800000000000000" pitchFamily="50" charset="-127"/>
              </a:rPr>
              <a:t>원만한 대인 관계</a:t>
            </a:r>
          </a:p>
        </p:txBody>
      </p:sp>
    </p:spTree>
    <p:extLst>
      <p:ext uri="{BB962C8B-B14F-4D97-AF65-F5344CB8AC3E}">
        <p14:creationId xmlns:p14="http://schemas.microsoft.com/office/powerpoint/2010/main" val="26892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이런 상황이라면 여러분은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10" descr="http://dimg.donga.com/wps/DKBNEWS/IMAGE/2017/03/31/83626376.2.png">
            <a:extLst>
              <a:ext uri="{FF2B5EF4-FFF2-40B4-BE49-F238E27FC236}">
                <a16:creationId xmlns:a16="http://schemas.microsoft.com/office/drawing/2014/main" xmlns="" id="{C961FADB-5DA5-217E-B932-96E5ABAAA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82187" y="2361449"/>
            <a:ext cx="5065151" cy="600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3">
            <a:extLst>
              <a:ext uri="{FF2B5EF4-FFF2-40B4-BE49-F238E27FC236}">
                <a16:creationId xmlns:a16="http://schemas.microsoft.com/office/drawing/2014/main" xmlns="" id="{984BAE9A-D95F-4A19-206C-074D53FF3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0896" y="1744201"/>
            <a:ext cx="8391181" cy="6463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sz="3600" b="1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상황 </a:t>
            </a:r>
            <a:r>
              <a:rPr kumimoji="0" lang="en-US" altLang="ko-KR" sz="3600" b="1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 </a:t>
            </a:r>
          </a:p>
          <a:p>
            <a:pPr eaLnBrk="1" latin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sz="3600" b="1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빡빡한 지하철에서 정말 경우 없는</a:t>
            </a:r>
            <a:endParaRPr kumimoji="0" lang="en-US" altLang="ko-KR" sz="3600" b="1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eaLnBrk="1" latin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sz="3600" b="1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쩍벌</a:t>
            </a:r>
            <a:r>
              <a:rPr kumimoji="0" lang="ko-KR" altLang="en-US" sz="3600" b="1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남이 </a:t>
            </a:r>
            <a:r>
              <a:rPr kumimoji="0" lang="ko-KR" altLang="en-US" sz="3600" b="1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앉아 있다</a:t>
            </a:r>
            <a:r>
              <a:rPr kumimoji="0" lang="en-US" altLang="ko-KR" sz="3600" b="1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</a:p>
          <a:p>
            <a:pPr eaLnBrk="1" latin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sz="3600" b="1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 자리에 앉고 싶은데 </a:t>
            </a:r>
            <a:endParaRPr kumimoji="0" lang="en-US" altLang="ko-KR" sz="3600" b="1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eaLnBrk="1" latin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sz="3600" b="1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이때 가장 먼저 떠오르는 생각이나</a:t>
            </a:r>
            <a:endParaRPr kumimoji="0" lang="en-US" altLang="ko-KR" sz="3600" b="1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eaLnBrk="1" latinLnBrk="1" hangingPunct="1">
              <a:lnSpc>
                <a:spcPct val="150000"/>
              </a:lnSpc>
              <a:spcBef>
                <a:spcPct val="50000"/>
              </a:spcBef>
            </a:pPr>
            <a:r>
              <a:rPr kumimoji="0" lang="ko-KR" altLang="en-US" sz="3600" b="1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무심코 내뱉는 말은 무엇인가</a:t>
            </a:r>
            <a:r>
              <a:rPr kumimoji="0" lang="en-US" altLang="ko-KR" sz="3600" b="1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485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우리 마음 속에는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5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명의 자아가 살고 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https://ssl.pstatic.net/mimgnews/image/076/2019/09/03/2019090301000190500011331_20190903122218470.jpg?type=w540">
            <a:extLst>
              <a:ext uri="{FF2B5EF4-FFF2-40B4-BE49-F238E27FC236}">
                <a16:creationId xmlns:a16="http://schemas.microsoft.com/office/drawing/2014/main" xmlns="" id="{2972E765-C02B-EF7A-A5CD-7C08C94CD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3" t="1635" r="16158" b="42225"/>
          <a:stretch>
            <a:fillRect/>
          </a:stretch>
        </p:blipFill>
        <p:spPr bwMode="auto">
          <a:xfrm>
            <a:off x="11492860" y="5545658"/>
            <a:ext cx="2458377" cy="2624988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https://search.pstatic.net/common/?src=http%3A%2F%2Fimgnews.naver.net%2Fimage%2F5078%2F2012%2F10%2F13%2F201210131231291_59_20121013123502.jpg&amp;type=sc960_832">
            <a:extLst>
              <a:ext uri="{FF2B5EF4-FFF2-40B4-BE49-F238E27FC236}">
                <a16:creationId xmlns:a16="http://schemas.microsoft.com/office/drawing/2014/main" xmlns="" id="{FA6B1549-09B9-0F9C-87DD-2282C720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t="5365" r="4543" b="30967"/>
          <a:stretch>
            <a:fillRect/>
          </a:stretch>
        </p:blipFill>
        <p:spPr bwMode="auto">
          <a:xfrm>
            <a:off x="7359583" y="5523624"/>
            <a:ext cx="2458377" cy="2624988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https://search.pstatic.net/common/?src=http%3A%2F%2Fimgnews.naver.net%2Fimage%2F025%2F2021%2F03%2F16%2F0003085424_001_20210317021839070.jpg&amp;type=sc960_832">
            <a:extLst>
              <a:ext uri="{FF2B5EF4-FFF2-40B4-BE49-F238E27FC236}">
                <a16:creationId xmlns:a16="http://schemas.microsoft.com/office/drawing/2014/main" xmlns="" id="{8ECC7A97-6746-D0E4-988A-73A21F059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r="17218" b="37732"/>
          <a:stretch>
            <a:fillRect/>
          </a:stretch>
        </p:blipFill>
        <p:spPr bwMode="auto">
          <a:xfrm>
            <a:off x="3538679" y="5476072"/>
            <a:ext cx="2458377" cy="2624988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https://search.pstatic.net/common/?src=http%3A%2F%2Fimgnews.naver.net%2Fimage%2F5348%2F2015%2F04%2F30%2F2015043015310099583_1_99_20150430153704.jpg&amp;type=sc960_832">
            <a:extLst>
              <a:ext uri="{FF2B5EF4-FFF2-40B4-BE49-F238E27FC236}">
                <a16:creationId xmlns:a16="http://schemas.microsoft.com/office/drawing/2014/main" xmlns="" id="{07E53669-6357-E15E-2A1F-19496FEC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6" t="6312" r="2381" b="15333"/>
          <a:stretch>
            <a:fillRect/>
          </a:stretch>
        </p:blipFill>
        <p:spPr bwMode="auto">
          <a:xfrm>
            <a:off x="9034483" y="2296801"/>
            <a:ext cx="2458377" cy="2624988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https://search.pstatic.net/common/?src=http%3A%2F%2Fcafefiles.naver.net%2FMjAxNzAzMThfMjQ2%2FMDAxNDg5ODA5OTY1MjAw.XvRp3quBdoXTeR-z2-81RtjOlIJmDbNIqRmStl3a2cUg.Y5HaHdtjs7ttFZgBYTfqrHB_I0gQH9e5yNv5CuagS6kg.JPEG.rnfltemf%2Fdownloadfile-45.jpg&amp;type=sc960_832">
            <a:extLst>
              <a:ext uri="{FF2B5EF4-FFF2-40B4-BE49-F238E27FC236}">
                <a16:creationId xmlns:a16="http://schemas.microsoft.com/office/drawing/2014/main" xmlns="" id="{7FD15B38-D44E-BFCA-01CA-930611112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9204"/>
          <a:stretch>
            <a:fillRect/>
          </a:stretch>
        </p:blipFill>
        <p:spPr bwMode="auto">
          <a:xfrm>
            <a:off x="5528094" y="2303601"/>
            <a:ext cx="2458376" cy="2624988"/>
          </a:xfrm>
          <a:custGeom>
            <a:avLst/>
            <a:gdLst>
              <a:gd name="connsiteX0" fmla="*/ 1348134 w 2696267"/>
              <a:gd name="connsiteY0" fmla="*/ 0 h 2879002"/>
              <a:gd name="connsiteX1" fmla="*/ 2689308 w 2696267"/>
              <a:gd name="connsiteY1" fmla="*/ 1292321 h 2879002"/>
              <a:gd name="connsiteX2" fmla="*/ 2696267 w 2696267"/>
              <a:gd name="connsiteY2" fmla="*/ 1439480 h 2879002"/>
              <a:gd name="connsiteX3" fmla="*/ 2696267 w 2696267"/>
              <a:gd name="connsiteY3" fmla="*/ 1439522 h 2879002"/>
              <a:gd name="connsiteX4" fmla="*/ 2689308 w 2696267"/>
              <a:gd name="connsiteY4" fmla="*/ 1586682 h 2879002"/>
              <a:gd name="connsiteX5" fmla="*/ 1348134 w 2696267"/>
              <a:gd name="connsiteY5" fmla="*/ 2879002 h 2879002"/>
              <a:gd name="connsiteX6" fmla="*/ 0 w 2696267"/>
              <a:gd name="connsiteY6" fmla="*/ 1439501 h 2879002"/>
              <a:gd name="connsiteX7" fmla="*/ 1348134 w 2696267"/>
              <a:gd name="connsiteY7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6267" h="2879002">
                <a:moveTo>
                  <a:pt x="1348134" y="0"/>
                </a:moveTo>
                <a:cubicBezTo>
                  <a:pt x="2046154" y="0"/>
                  <a:pt x="2620270" y="566444"/>
                  <a:pt x="2689308" y="1292321"/>
                </a:cubicBezTo>
                <a:lnTo>
                  <a:pt x="2696267" y="1439480"/>
                </a:lnTo>
                <a:lnTo>
                  <a:pt x="2696267" y="1439522"/>
                </a:lnTo>
                <a:lnTo>
                  <a:pt x="2689308" y="1586682"/>
                </a:lnTo>
                <a:cubicBezTo>
                  <a:pt x="2620270" y="2312558"/>
                  <a:pt x="2046154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EBE3414-F87E-4818-A901-5F17F2C15AE2}"/>
              </a:ext>
            </a:extLst>
          </p:cNvPr>
          <p:cNvSpPr/>
          <p:nvPr/>
        </p:nvSpPr>
        <p:spPr>
          <a:xfrm>
            <a:off x="5842608" y="4847781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CP</a:t>
            </a:r>
            <a:r>
              <a:rPr lang="en-US" altLang="ko-KR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통제적 부모</a:t>
            </a:r>
            <a:r>
              <a:rPr lang="en-US" altLang="ko-KR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B0634E5-BF91-CD5B-A07B-5235D545B7B6}"/>
              </a:ext>
            </a:extLst>
          </p:cNvPr>
          <p:cNvSpPr/>
          <p:nvPr/>
        </p:nvSpPr>
        <p:spPr>
          <a:xfrm>
            <a:off x="9356211" y="4869960"/>
            <a:ext cx="1930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NP</a:t>
            </a:r>
            <a:r>
              <a:rPr lang="en-US" altLang="ko-KR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양육적</a:t>
            </a:r>
            <a:r>
              <a:rPr lang="ko-KR" altLang="en-US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부모</a:t>
            </a:r>
            <a:r>
              <a:rPr lang="en-US" altLang="ko-KR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8602C41-8824-8A4D-E8E1-525CDCFC3B5B}"/>
              </a:ext>
            </a:extLst>
          </p:cNvPr>
          <p:cNvSpPr/>
          <p:nvPr/>
        </p:nvSpPr>
        <p:spPr>
          <a:xfrm>
            <a:off x="4298828" y="8094167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A</a:t>
            </a:r>
            <a:r>
              <a:rPr lang="en-US" altLang="ko-KR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어른</a:t>
            </a:r>
            <a:r>
              <a:rPr lang="en-US" altLang="ko-KR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560362E-3028-7967-D30D-CFB3E6B6439F}"/>
              </a:ext>
            </a:extLst>
          </p:cNvPr>
          <p:cNvSpPr/>
          <p:nvPr/>
        </p:nvSpPr>
        <p:spPr>
          <a:xfrm>
            <a:off x="7487732" y="8071686"/>
            <a:ext cx="2315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FC</a:t>
            </a:r>
            <a:r>
              <a:rPr lang="en-US" altLang="ko-KR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자유로운 어린이</a:t>
            </a:r>
            <a:r>
              <a:rPr lang="en-US" altLang="ko-KR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8FDE34B-FC0D-A45B-DE72-EC47B19A9CC8}"/>
              </a:ext>
            </a:extLst>
          </p:cNvPr>
          <p:cNvSpPr/>
          <p:nvPr/>
        </p:nvSpPr>
        <p:spPr>
          <a:xfrm>
            <a:off x="11621009" y="8097246"/>
            <a:ext cx="2342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AC</a:t>
            </a:r>
            <a:r>
              <a:rPr lang="en-US" altLang="ko-KR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순응하는 어린이</a:t>
            </a:r>
            <a:r>
              <a:rPr lang="en-US" altLang="ko-KR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3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">
            <a:extLst>
              <a:ext uri="{FF2B5EF4-FFF2-40B4-BE49-F238E27FC236}">
                <a16:creationId xmlns:a16="http://schemas.microsoft.com/office/drawing/2014/main" xmlns="" id="{9A79D740-07A3-5D2B-9EAD-E264D1AB8BAC}"/>
              </a:ext>
            </a:extLst>
          </p:cNvPr>
          <p:cNvSpPr/>
          <p:nvPr/>
        </p:nvSpPr>
        <p:spPr>
          <a:xfrm>
            <a:off x="1195995" y="1695626"/>
            <a:ext cx="15372795" cy="650766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TA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진단 하기 전에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87353F-22DD-D084-E66C-804F41082E5B}"/>
              </a:ext>
            </a:extLst>
          </p:cNvPr>
          <p:cNvSpPr txBox="1"/>
          <p:nvPr/>
        </p:nvSpPr>
        <p:spPr>
          <a:xfrm>
            <a:off x="1407619" y="2315207"/>
            <a:ext cx="1494954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defTabSz="131670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성격 진단</a:t>
            </a: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,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개인의 능력을 측정하는 검사가 아닙니다</a:t>
            </a: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.</a:t>
            </a:r>
          </a:p>
          <a:p>
            <a:pPr marL="514350" indent="-514350" defTabSz="131670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AutoNum type="arabicPeriod"/>
              <a:defRPr/>
            </a:pPr>
            <a:endParaRPr kumimoji="1" lang="en-US" altLang="ko-KR" sz="3000" dirty="0"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  <a:p>
            <a:pPr defTabSz="131670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2.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개인의 성격 경향성을 알아보고</a:t>
            </a: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,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자신과 타인을 이해하며 건강한 가정과 사회생활을</a:t>
            </a:r>
            <a:endParaRPr kumimoji="1" lang="en-US" altLang="ko-KR" sz="3000" dirty="0"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  <a:p>
            <a:pPr defTabSz="131670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   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할 수 있도록 도움을 주고자 하는데 그 목적이 있습니다</a:t>
            </a: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.</a:t>
            </a:r>
          </a:p>
          <a:p>
            <a:pPr defTabSz="131670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3000" dirty="0"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  <a:p>
            <a:pPr defTabSz="131670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3.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정답이 없으므로</a:t>
            </a: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,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특정 대상이나 상황을 염두 말고 각 문항을 읽은 다음 </a:t>
            </a:r>
            <a:r>
              <a:rPr kumimoji="1" lang="ko-KR" altLang="en-US" sz="3000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자신의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일관된 </a:t>
            </a:r>
            <a:r>
              <a:rPr kumimoji="1" lang="ko-KR" altLang="en-US" sz="3000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  </a:t>
            </a:r>
            <a:endParaRPr kumimoji="1" lang="en-US" altLang="ko-KR" sz="3000" dirty="0" smtClean="0"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  <a:p>
            <a:pPr defTabSz="131670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 </a:t>
            </a:r>
            <a:r>
              <a:rPr kumimoji="1" lang="en-US" altLang="ko-KR" sz="3000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   </a:t>
            </a:r>
            <a:r>
              <a:rPr kumimoji="1" lang="ko-KR" altLang="en-US" sz="3000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상태를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가장 잘 나타내는 정도를</a:t>
            </a: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,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솔직하게 별도의 응답지 해당 </a:t>
            </a:r>
            <a:r>
              <a:rPr kumimoji="1" lang="ko-KR" altLang="en-US" sz="3000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문항의 빈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칸에 숫자로 </a:t>
            </a:r>
            <a:endParaRPr kumimoji="1" lang="en-US" altLang="ko-KR" sz="3000" dirty="0" smtClean="0"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  <a:p>
            <a:pPr defTabSz="131670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000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    </a:t>
            </a:r>
            <a:r>
              <a:rPr kumimoji="1" lang="ko-KR" altLang="en-US" sz="3000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씁니다</a:t>
            </a: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.</a:t>
            </a:r>
          </a:p>
          <a:p>
            <a:pPr defTabSz="131670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3000" dirty="0"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  <a:p>
            <a:pPr defTabSz="1316703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4.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자신이 바라는 것을 </a:t>
            </a:r>
            <a:r>
              <a:rPr kumimoji="1" lang="ko-KR" altLang="en-US" sz="3000" dirty="0" err="1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답하는게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 아니라</a:t>
            </a:r>
            <a:r>
              <a:rPr kumimoji="1" lang="en-US" altLang="ko-KR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, </a:t>
            </a:r>
            <a:r>
              <a:rPr kumimoji="1" lang="ko-KR" altLang="en-US" sz="3000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현재의 느끼고 행동하는 정도를 표시합니다</a:t>
            </a:r>
            <a:r>
              <a:rPr kumimoji="1" lang="en-US" altLang="ko-KR" sz="18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6242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마음 그림표 진단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78E86CFB-CC63-0ABF-9F0D-3E5938CF1B2A}"/>
              </a:ext>
            </a:extLst>
          </p:cNvPr>
          <p:cNvGraphicFramePr>
            <a:graphicFrameLocks noGrp="1"/>
          </p:cNvGraphicFramePr>
          <p:nvPr/>
        </p:nvGraphicFramePr>
        <p:xfrm>
          <a:off x="555441" y="1495414"/>
          <a:ext cx="13999777" cy="8068187"/>
        </p:xfrm>
        <a:graphic>
          <a:graphicData uri="http://schemas.openxmlformats.org/drawingml/2006/table">
            <a:tbl>
              <a:tblPr/>
              <a:tblGrid>
                <a:gridCol w="690900">
                  <a:extLst>
                    <a:ext uri="{9D8B030D-6E8A-4147-A177-3AD203B41FA5}">
                      <a16:colId xmlns:a16="http://schemas.microsoft.com/office/drawing/2014/main" xmlns="" val="2013894910"/>
                    </a:ext>
                  </a:extLst>
                </a:gridCol>
                <a:gridCol w="9927117">
                  <a:extLst>
                    <a:ext uri="{9D8B030D-6E8A-4147-A177-3AD203B41FA5}">
                      <a16:colId xmlns:a16="http://schemas.microsoft.com/office/drawing/2014/main" xmlns="" val="2353128776"/>
                    </a:ext>
                  </a:extLst>
                </a:gridCol>
                <a:gridCol w="676352">
                  <a:extLst>
                    <a:ext uri="{9D8B030D-6E8A-4147-A177-3AD203B41FA5}">
                      <a16:colId xmlns:a16="http://schemas.microsoft.com/office/drawing/2014/main" xmlns="" val="1411922209"/>
                    </a:ext>
                  </a:extLst>
                </a:gridCol>
                <a:gridCol w="676352">
                  <a:extLst>
                    <a:ext uri="{9D8B030D-6E8A-4147-A177-3AD203B41FA5}">
                      <a16:colId xmlns:a16="http://schemas.microsoft.com/office/drawing/2014/main" xmlns="" val="1719067284"/>
                    </a:ext>
                  </a:extLst>
                </a:gridCol>
                <a:gridCol w="676352">
                  <a:extLst>
                    <a:ext uri="{9D8B030D-6E8A-4147-A177-3AD203B41FA5}">
                      <a16:colId xmlns:a16="http://schemas.microsoft.com/office/drawing/2014/main" xmlns="" val="765544382"/>
                    </a:ext>
                  </a:extLst>
                </a:gridCol>
                <a:gridCol w="676352">
                  <a:extLst>
                    <a:ext uri="{9D8B030D-6E8A-4147-A177-3AD203B41FA5}">
                      <a16:colId xmlns:a16="http://schemas.microsoft.com/office/drawing/2014/main" xmlns="" val="3658115079"/>
                    </a:ext>
                  </a:extLst>
                </a:gridCol>
                <a:gridCol w="676352">
                  <a:extLst>
                    <a:ext uri="{9D8B030D-6E8A-4147-A177-3AD203B41FA5}">
                      <a16:colId xmlns:a16="http://schemas.microsoft.com/office/drawing/2014/main" xmlns="" val="2296620216"/>
                    </a:ext>
                  </a:extLst>
                </a:gridCol>
              </a:tblGrid>
              <a:tr h="3030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NO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내용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점수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1512372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어떤 일을 실행할 때 사전에 계획을 잘 세우고 행동에 옮긴다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6849531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남의 잘못에 대해 그냥 넘어가지 않고 비판을 하거나 충고를 한다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7502003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밝게 행동하고 유머러스한 말을 하며 장난을 잘 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2361636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타인의 실수에 대하여 너그럽게 행동한다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5216025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5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다른 사람들과 논리적으로 차분하게 대화한다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3064137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6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어른들이나 윗사람 앞에서 우물쭈물한다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28188558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7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대화할 때 상대발의 말을 가로막고 내 생각을 먼저 말한다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967031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8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슬프거나 기분이 울적할 때가 종종 있다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06276979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9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상대방의 실수를 지적하고 고치려고 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87673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10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기쁘거나 화가 날 때 감추지 않고 바로 표현한다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1583811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11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남에게 받기보다는 베푸는 것을 좋아한다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4714056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12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어떤 일이든 감정에 치우치지 않고 있는 사실에 근거하여 판단한다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1316627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13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다른 사람의 표정을 보고 행동하는 버릇이 있다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9348103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14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나보다는 타인의 입장을 먼저 생각한다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41776643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15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삐뚤어지거나 잘못된 것이 있으면 즉시 지적한다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8440735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16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화려한 색깔의 옷이나 신발 등을 좋아한다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2717575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17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다른 사람의 입장을 헤아려 먼저 양보를 잘한다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0954069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18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창의적이고 예술적 감각이 뛰어나다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5324232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19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나 자신의 생각을 양보하지 않고 끝까지 주장한다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4546108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20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미래에 대하여 철저하게 계획하고 행동한다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0850750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21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어떤 일을 할 때 적극적으로 나서지 못한다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93351613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22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재미있는 말과 행동으로 분위기를 잘 이끌어 간다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7509486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23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내 가치관에 입각하여 내 생각을 서슴없이 말한다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7288746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24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다른 사람을 헐뜯는 것보다는 칭찬하기를 좋아한다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5301464"/>
                  </a:ext>
                </a:extLst>
              </a:tr>
              <a:tr h="3067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25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다른 사람의 의견보다는 내 의견을 더 우선적으로 내세운다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 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07" marR="5807" marT="58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75205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DF7C644-18D2-BFFA-94E7-186103B1EA72}"/>
              </a:ext>
            </a:extLst>
          </p:cNvPr>
          <p:cNvSpPr txBox="1"/>
          <p:nvPr/>
        </p:nvSpPr>
        <p:spPr>
          <a:xfrm>
            <a:off x="14925286" y="8547938"/>
            <a:ext cx="3318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0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점 </a:t>
            </a:r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아니다</a:t>
            </a:r>
            <a:endParaRPr lang="en-US" altLang="ko-KR" sz="2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점 </a:t>
            </a:r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그렇다</a:t>
            </a:r>
            <a:endParaRPr lang="en-US" altLang="ko-KR" sz="2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점 </a:t>
            </a:r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자주 그렇다</a:t>
            </a:r>
          </a:p>
        </p:txBody>
      </p:sp>
    </p:spTree>
    <p:extLst>
      <p:ext uri="{BB962C8B-B14F-4D97-AF65-F5344CB8AC3E}">
        <p14:creationId xmlns:p14="http://schemas.microsoft.com/office/powerpoint/2010/main" val="22933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471533F-0AFB-DB0D-3D80-A5299B83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3" name="그림 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1FB5C459-4C67-C130-C3C5-A5B7E8EFAE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172" y="8594993"/>
            <a:ext cx="2255121" cy="95560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8BC7103D-5DA1-09B0-06F8-CF3B86F43A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40" y="8866609"/>
            <a:ext cx="2612090" cy="487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313448-BBE5-1BFC-DB99-A55468966644}"/>
              </a:ext>
            </a:extLst>
          </p:cNvPr>
          <p:cNvSpPr txBox="1"/>
          <p:nvPr/>
        </p:nvSpPr>
        <p:spPr>
          <a:xfrm>
            <a:off x="775463" y="1518195"/>
            <a:ext cx="4086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강의 목차</a:t>
            </a:r>
            <a:endParaRPr lang="en-US" altLang="ko-KR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7FB2487-0FA9-1536-1AE8-435FA410B0DB}"/>
              </a:ext>
            </a:extLst>
          </p:cNvPr>
          <p:cNvSpPr/>
          <p:nvPr/>
        </p:nvSpPr>
        <p:spPr>
          <a:xfrm rot="5400000">
            <a:off x="6805081" y="4850464"/>
            <a:ext cx="5981700" cy="14450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5F45B7E-5F14-F09F-5048-04A279BC9D5C}"/>
              </a:ext>
            </a:extLst>
          </p:cNvPr>
          <p:cNvSpPr txBox="1"/>
          <p:nvPr/>
        </p:nvSpPr>
        <p:spPr>
          <a:xfrm>
            <a:off x="9966122" y="3149949"/>
            <a:ext cx="7314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좋은 소통을 위한 자기 점검</a:t>
            </a:r>
            <a:endParaRPr lang="en-US" altLang="ko-KR" sz="5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751C8C-4412-11E6-0474-B936C4C5C5B0}"/>
              </a:ext>
            </a:extLst>
          </p:cNvPr>
          <p:cNvSpPr txBox="1"/>
          <p:nvPr/>
        </p:nvSpPr>
        <p:spPr>
          <a:xfrm>
            <a:off x="10555385" y="5441584"/>
            <a:ext cx="61362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TA</a:t>
            </a:r>
            <a:r>
              <a:rPr lang="ko-KR" altLang="en-US" sz="5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를 통한 긍정 </a:t>
            </a:r>
            <a:r>
              <a:rPr lang="ko-KR" altLang="en-US" sz="5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소통법</a:t>
            </a:r>
            <a:endParaRPr lang="en-US" altLang="ko-KR" sz="5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마음 그림표 진단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DF7C644-18D2-BFFA-94E7-186103B1EA72}"/>
              </a:ext>
            </a:extLst>
          </p:cNvPr>
          <p:cNvSpPr txBox="1"/>
          <p:nvPr/>
        </p:nvSpPr>
        <p:spPr>
          <a:xfrm>
            <a:off x="14793135" y="8325192"/>
            <a:ext cx="3318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0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점 </a:t>
            </a:r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아니다</a:t>
            </a:r>
            <a:endParaRPr lang="en-US" altLang="ko-KR" sz="2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점 </a:t>
            </a:r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그렇다</a:t>
            </a:r>
            <a:endParaRPr lang="en-US" altLang="ko-KR" sz="2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점 </a:t>
            </a:r>
            <a:r>
              <a:rPr lang="en-US" altLang="ko-KR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자주 그렇다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B59B0AA1-FCFD-3C42-B899-4064DE26E2FF}"/>
              </a:ext>
            </a:extLst>
          </p:cNvPr>
          <p:cNvGraphicFramePr>
            <a:graphicFrameLocks noGrp="1"/>
          </p:cNvGraphicFramePr>
          <p:nvPr/>
        </p:nvGraphicFramePr>
        <p:xfrm>
          <a:off x="555441" y="1550646"/>
          <a:ext cx="13944328" cy="8012964"/>
        </p:xfrm>
        <a:graphic>
          <a:graphicData uri="http://schemas.openxmlformats.org/drawingml/2006/table">
            <a:tbl>
              <a:tblPr/>
              <a:tblGrid>
                <a:gridCol w="650965">
                  <a:extLst>
                    <a:ext uri="{9D8B030D-6E8A-4147-A177-3AD203B41FA5}">
                      <a16:colId xmlns:a16="http://schemas.microsoft.com/office/drawing/2014/main" xmlns="" val="3852014369"/>
                    </a:ext>
                  </a:extLst>
                </a:gridCol>
                <a:gridCol w="9353328">
                  <a:extLst>
                    <a:ext uri="{9D8B030D-6E8A-4147-A177-3AD203B41FA5}">
                      <a16:colId xmlns:a16="http://schemas.microsoft.com/office/drawing/2014/main" xmlns="" val="2274240694"/>
                    </a:ext>
                  </a:extLst>
                </a:gridCol>
                <a:gridCol w="788007">
                  <a:extLst>
                    <a:ext uri="{9D8B030D-6E8A-4147-A177-3AD203B41FA5}">
                      <a16:colId xmlns:a16="http://schemas.microsoft.com/office/drawing/2014/main" xmlns="" val="3173840512"/>
                    </a:ext>
                  </a:extLst>
                </a:gridCol>
                <a:gridCol w="788007">
                  <a:extLst>
                    <a:ext uri="{9D8B030D-6E8A-4147-A177-3AD203B41FA5}">
                      <a16:colId xmlns:a16="http://schemas.microsoft.com/office/drawing/2014/main" xmlns="" val="2644398621"/>
                    </a:ext>
                  </a:extLst>
                </a:gridCol>
                <a:gridCol w="788007">
                  <a:extLst>
                    <a:ext uri="{9D8B030D-6E8A-4147-A177-3AD203B41FA5}">
                      <a16:colId xmlns:a16="http://schemas.microsoft.com/office/drawing/2014/main" xmlns="" val="3601917235"/>
                    </a:ext>
                  </a:extLst>
                </a:gridCol>
                <a:gridCol w="788007">
                  <a:extLst>
                    <a:ext uri="{9D8B030D-6E8A-4147-A177-3AD203B41FA5}">
                      <a16:colId xmlns:a16="http://schemas.microsoft.com/office/drawing/2014/main" xmlns="" val="1582459537"/>
                    </a:ext>
                  </a:extLst>
                </a:gridCol>
                <a:gridCol w="788007">
                  <a:extLst>
                    <a:ext uri="{9D8B030D-6E8A-4147-A177-3AD203B41FA5}">
                      <a16:colId xmlns:a16="http://schemas.microsoft.com/office/drawing/2014/main" xmlns="" val="732328706"/>
                    </a:ext>
                  </a:extLst>
                </a:gridCol>
              </a:tblGrid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26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어떤 행동을 하기 전에 깊이 생각을 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023837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27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매사를 긍정적으로 생각하며 즐겁게 지낸다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0891182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28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남을 잘 이해하고 배려한다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79203993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29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미래의 일에 대해 예측하기를 좋아한다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1864671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30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매사에 조심스러우며 소극적으로 행동한다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79175894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31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다른 사람을 무시하는 말을 잘한다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4567387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32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남보다 부족하고 못 하는 것이 많다고 생각한다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96062512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33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신이 날 때는 도가 지나쳐 실수를 할 때도 있다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3636308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34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어떤 일이든 시작하면 계획한 대로 차근차근 진행해 나간다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9472670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35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다른 사람을 비난하기보다는 수용하고 공감한다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3950438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36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꼼꼼하고 계획적이며 계싼적인 사람이라는 소리를 듣는다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 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39864623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37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어떤 일을 추진할 때 과감하게 행동하지 못한다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24224689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38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노래를 부르거나 춤추는 것을 좋아한다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1579587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39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주어진 일을 정확하고 분명하게 처리한다</a:t>
                      </a: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0428068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40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다른 사람 돌보는 일을 좋아한다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9945393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41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싫은 것은 싫다고 분명하게 그 자리에서 말하지 못한다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36521315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42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'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반드시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', '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당연히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'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라는 말을 자주 사용한다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 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4827560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43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다른 사람들에게 스스럼 없이 감정 표현을 잘한다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6962989"/>
                  </a:ext>
                </a:extLst>
              </a:tr>
              <a:tr h="2974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44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'~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', '~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하지 않으면 안돼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'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라는 표현을 자주 사용한다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37745031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45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다른 사람의 단점보다는 장점을 더 잘 본다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1457986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46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공부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일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업무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, 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아르바이트 같은 것을 효율적으로 잘 처리한다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4737828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47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다른 사람과 비교하면서 열등감에 빠질 때가 많다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06750024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48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농담이나 짓궂은 행동을 잘한다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6756941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49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나 자신의 감정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(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느낌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)</a:t>
                      </a:r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을 억누르거나 무시해 버리는 경우가 많다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43792168"/>
                  </a:ext>
                </a:extLst>
              </a:tr>
              <a:tr h="3086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50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친구나 나보다 나이가 적은 사람들을 잘 챙긴다</a:t>
                      </a:r>
                      <a:r>
                        <a:rPr lang="en-US" altLang="ko-KR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.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5801443"/>
                  </a:ext>
                </a:extLst>
              </a:tr>
              <a:tr h="30862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합계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　</a:t>
                      </a:r>
                    </a:p>
                  </a:txBody>
                  <a:tcPr marL="5815" marR="5815" marT="58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85113758"/>
                  </a:ext>
                </a:extLst>
              </a:tr>
            </a:tbl>
          </a:graphicData>
        </a:graphic>
      </p:graphicFrame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xmlns="" id="{1B254E45-D45D-73CF-4A1C-F9F1E0674C83}"/>
              </a:ext>
            </a:extLst>
          </p:cNvPr>
          <p:cNvCxnSpPr/>
          <p:nvPr/>
        </p:nvCxnSpPr>
        <p:spPr>
          <a:xfrm flipH="1">
            <a:off x="11683895" y="7242721"/>
            <a:ext cx="1" cy="2164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9546FAD1-7B05-76A8-DF42-46F348916FC4}"/>
              </a:ext>
            </a:extLst>
          </p:cNvPr>
          <p:cNvCxnSpPr/>
          <p:nvPr/>
        </p:nvCxnSpPr>
        <p:spPr>
          <a:xfrm flipH="1">
            <a:off x="14096584" y="7242721"/>
            <a:ext cx="1" cy="2164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B0AD5406-D988-4B6C-5026-201FFF9D7D40}"/>
              </a:ext>
            </a:extLst>
          </p:cNvPr>
          <p:cNvCxnSpPr/>
          <p:nvPr/>
        </p:nvCxnSpPr>
        <p:spPr>
          <a:xfrm flipH="1">
            <a:off x="12488125" y="7242721"/>
            <a:ext cx="1" cy="2164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355B3E23-23C1-B2EB-3F58-70FBDDB585B8}"/>
              </a:ext>
            </a:extLst>
          </p:cNvPr>
          <p:cNvCxnSpPr/>
          <p:nvPr/>
        </p:nvCxnSpPr>
        <p:spPr>
          <a:xfrm flipH="1">
            <a:off x="13292354" y="7242721"/>
            <a:ext cx="1" cy="2164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C0B631BB-94AE-7FB0-42BB-E2B3047BBCD2}"/>
              </a:ext>
            </a:extLst>
          </p:cNvPr>
          <p:cNvCxnSpPr/>
          <p:nvPr/>
        </p:nvCxnSpPr>
        <p:spPr>
          <a:xfrm flipH="1">
            <a:off x="10932910" y="7273935"/>
            <a:ext cx="1" cy="2164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마음 그림표 </a:t>
            </a:r>
            <a:r>
              <a:rPr lang="en-US" altLang="ko-KR" sz="32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Egogram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1001">
            <a:extLst>
              <a:ext uri="{FF2B5EF4-FFF2-40B4-BE49-F238E27FC236}">
                <a16:creationId xmlns:a16="http://schemas.microsoft.com/office/drawing/2014/main" xmlns="" id="{3A2572BE-F108-16F1-4949-E02474323EE6}"/>
              </a:ext>
            </a:extLst>
          </p:cNvPr>
          <p:cNvGrpSpPr/>
          <p:nvPr/>
        </p:nvGrpSpPr>
        <p:grpSpPr>
          <a:xfrm>
            <a:off x="2999664" y="2573260"/>
            <a:ext cx="4900438" cy="6171429"/>
            <a:chOff x="1410334" y="2057143"/>
            <a:chExt cx="4900438" cy="617142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xmlns="" id="{FDBC667D-B243-1254-1729-6C5E777EA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334" y="2057143"/>
              <a:ext cx="4900438" cy="6171429"/>
            </a:xfrm>
            <a:prstGeom prst="rect">
              <a:avLst/>
            </a:prstGeom>
          </p:spPr>
        </p:pic>
      </p:grpSp>
      <p:grpSp>
        <p:nvGrpSpPr>
          <p:cNvPr id="14" name="그룹 1002">
            <a:extLst>
              <a:ext uri="{FF2B5EF4-FFF2-40B4-BE49-F238E27FC236}">
                <a16:creationId xmlns:a16="http://schemas.microsoft.com/office/drawing/2014/main" xmlns="" id="{C2959571-36BF-1D6A-6F1F-9241E4BF57E8}"/>
              </a:ext>
            </a:extLst>
          </p:cNvPr>
          <p:cNvGrpSpPr/>
          <p:nvPr/>
        </p:nvGrpSpPr>
        <p:grpSpPr>
          <a:xfrm>
            <a:off x="9203961" y="2563510"/>
            <a:ext cx="6171429" cy="6171429"/>
            <a:chOff x="8582372" y="4844316"/>
            <a:chExt cx="6171429" cy="6171429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xmlns="" id="{BC96F185-144E-309A-0630-E24FD5661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372" y="4844316"/>
              <a:ext cx="6171429" cy="617142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083CC34-5085-98FC-9D9D-504F4EAD0623}"/>
              </a:ext>
            </a:extLst>
          </p:cNvPr>
          <p:cNvSpPr txBox="1"/>
          <p:nvPr/>
        </p:nvSpPr>
        <p:spPr>
          <a:xfrm>
            <a:off x="10890165" y="3988311"/>
            <a:ext cx="3304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err="1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Egogram</a:t>
            </a:r>
            <a:endParaRPr lang="ko-KR" altLang="en-US" sz="4400" b="1" dirty="0">
              <a:solidFill>
                <a:srgbClr val="C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84C5A53-08A1-B10C-7EA7-A9B79DD42DED}"/>
              </a:ext>
            </a:extLst>
          </p:cNvPr>
          <p:cNvSpPr txBox="1"/>
          <p:nvPr/>
        </p:nvSpPr>
        <p:spPr>
          <a:xfrm>
            <a:off x="7965415" y="5115795"/>
            <a:ext cx="86485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사람의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성격 전체를 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여러 측면으로 구분해서 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어느 부분이 강하고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어느 부분이 </a:t>
            </a:r>
            <a:r>
              <a:rPr lang="ko-KR" altLang="en-US" sz="32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약한지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한 눈에 볼 수 있도록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나타내는 그림</a:t>
            </a:r>
          </a:p>
        </p:txBody>
      </p:sp>
    </p:spTree>
    <p:extLst>
      <p:ext uri="{BB962C8B-B14F-4D97-AF65-F5344CB8AC3E}">
        <p14:creationId xmlns:p14="http://schemas.microsoft.com/office/powerpoint/2010/main" val="991965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마음 그림표 </a:t>
            </a:r>
            <a:r>
              <a:rPr lang="en-US" altLang="ko-KR" sz="32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Egogram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xmlns="" id="{660F015B-12FB-8560-98A0-83F02FDEB4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7" t="27680" r="46550" b="40220"/>
          <a:stretch/>
        </p:blipFill>
        <p:spPr>
          <a:xfrm>
            <a:off x="1227400" y="3018590"/>
            <a:ext cx="9788943" cy="5215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E07503A-7035-BAEA-575E-05DE82F17335}"/>
              </a:ext>
            </a:extLst>
          </p:cNvPr>
          <p:cNvSpPr txBox="1"/>
          <p:nvPr/>
        </p:nvSpPr>
        <p:spPr>
          <a:xfrm>
            <a:off x="1227400" y="225473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지배적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F24BB36-F21E-3180-FBFC-2A88C30714B3}"/>
              </a:ext>
            </a:extLst>
          </p:cNvPr>
          <p:cNvSpPr txBox="1"/>
          <p:nvPr/>
        </p:nvSpPr>
        <p:spPr>
          <a:xfrm>
            <a:off x="3428937" y="225473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헌신적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A3F8A75-A2C2-17EB-7973-D0ECD10B53AA}"/>
              </a:ext>
            </a:extLst>
          </p:cNvPr>
          <p:cNvSpPr txBox="1"/>
          <p:nvPr/>
        </p:nvSpPr>
        <p:spPr>
          <a:xfrm>
            <a:off x="5343677" y="226556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현실적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061B45-4289-6C19-8EF3-B12C5AC8A56B}"/>
              </a:ext>
            </a:extLst>
          </p:cNvPr>
          <p:cNvSpPr txBox="1"/>
          <p:nvPr/>
        </p:nvSpPr>
        <p:spPr>
          <a:xfrm>
            <a:off x="7414847" y="2288287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개방적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7E6316-61BE-7C32-2E7C-09455D81D21C}"/>
              </a:ext>
            </a:extLst>
          </p:cNvPr>
          <p:cNvSpPr txBox="1"/>
          <p:nvPr/>
        </p:nvSpPr>
        <p:spPr>
          <a:xfrm>
            <a:off x="9437208" y="226556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의존적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360D41D-E86C-DDC8-79D1-6FCADDC29341}"/>
              </a:ext>
            </a:extLst>
          </p:cNvPr>
          <p:cNvSpPr txBox="1"/>
          <p:nvPr/>
        </p:nvSpPr>
        <p:spPr>
          <a:xfrm>
            <a:off x="1227400" y="8486942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관용적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1ED6FEB-214D-756A-0221-259D38E359C0}"/>
              </a:ext>
            </a:extLst>
          </p:cNvPr>
          <p:cNvSpPr txBox="1"/>
          <p:nvPr/>
        </p:nvSpPr>
        <p:spPr>
          <a:xfrm>
            <a:off x="3428937" y="8486942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방임적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37C3077-CCFD-315B-B0BA-F2189E884CBE}"/>
              </a:ext>
            </a:extLst>
          </p:cNvPr>
          <p:cNvSpPr txBox="1"/>
          <p:nvPr/>
        </p:nvSpPr>
        <p:spPr>
          <a:xfrm>
            <a:off x="5343677" y="8497769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즉흥적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DBBBF04-D9AD-F4F9-2986-20F03F5784A9}"/>
              </a:ext>
            </a:extLst>
          </p:cNvPr>
          <p:cNvSpPr txBox="1"/>
          <p:nvPr/>
        </p:nvSpPr>
        <p:spPr>
          <a:xfrm>
            <a:off x="7414847" y="852049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폐쇄적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3E602F4-D31C-6932-2B79-BB84D053C40A}"/>
              </a:ext>
            </a:extLst>
          </p:cNvPr>
          <p:cNvSpPr txBox="1"/>
          <p:nvPr/>
        </p:nvSpPr>
        <p:spPr>
          <a:xfrm>
            <a:off x="9437208" y="8497769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독단적</a:t>
            </a:r>
          </a:p>
        </p:txBody>
      </p:sp>
      <p:pic>
        <p:nvPicPr>
          <p:cNvPr id="23" name="Object 14">
            <a:extLst>
              <a:ext uri="{FF2B5EF4-FFF2-40B4-BE49-F238E27FC236}">
                <a16:creationId xmlns:a16="http://schemas.microsoft.com/office/drawing/2014/main" xmlns="" id="{204C3289-B933-B839-E53F-DF0D428E7C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3429" y="6665093"/>
            <a:ext cx="4516592" cy="9474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11A979D-A3F5-5F09-38C2-E1BA4BDB5734}"/>
              </a:ext>
            </a:extLst>
          </p:cNvPr>
          <p:cNvSpPr txBox="1"/>
          <p:nvPr/>
        </p:nvSpPr>
        <p:spPr>
          <a:xfrm>
            <a:off x="12449009" y="6846412"/>
            <a:ext cx="322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높은 점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1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차 개성</a:t>
            </a:r>
          </a:p>
        </p:txBody>
      </p:sp>
      <p:pic>
        <p:nvPicPr>
          <p:cNvPr id="25" name="Object 14">
            <a:extLst>
              <a:ext uri="{FF2B5EF4-FFF2-40B4-BE49-F238E27FC236}">
                <a16:creationId xmlns:a16="http://schemas.microsoft.com/office/drawing/2014/main" xmlns="" id="{3B9BDBBF-D1B7-F0D0-0012-0C50278FF55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43429" y="8014792"/>
            <a:ext cx="4516592" cy="9474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5435C7E-73F1-1BF6-9C6F-2FF7D4606F5C}"/>
              </a:ext>
            </a:extLst>
          </p:cNvPr>
          <p:cNvSpPr txBox="1"/>
          <p:nvPr/>
        </p:nvSpPr>
        <p:spPr>
          <a:xfrm>
            <a:off x="12449009" y="8196111"/>
            <a:ext cx="322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낮은 점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2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차 개성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052ED8B-C9E1-E66C-A053-251F3E2B0763}"/>
              </a:ext>
            </a:extLst>
          </p:cNvPr>
          <p:cNvSpPr txBox="1"/>
          <p:nvPr/>
        </p:nvSpPr>
        <p:spPr>
          <a:xfrm>
            <a:off x="13010868" y="3018590"/>
            <a:ext cx="3222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 : 0~7</a:t>
            </a:r>
          </a:p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B : 8~13</a:t>
            </a:r>
          </a:p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A : 14~20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772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464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자아상태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(P-A-C)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E5EF9FA-36DB-ADE9-7742-08246B4F6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17" y="3821797"/>
            <a:ext cx="3222996" cy="32129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6631C79-AEAD-CFD6-B129-EE8DD3BD67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538" y="3528863"/>
            <a:ext cx="3783724" cy="3505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8643AD5-C6F7-6328-5594-69C30709DA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24" y="4170082"/>
            <a:ext cx="2273113" cy="25082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0E6FF84-BB46-3B23-26EB-AB1C635BB7CB}"/>
              </a:ext>
            </a:extLst>
          </p:cNvPr>
          <p:cNvSpPr txBox="1"/>
          <p:nvPr/>
        </p:nvSpPr>
        <p:spPr>
          <a:xfrm>
            <a:off x="2497360" y="1936596"/>
            <a:ext cx="12561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특정 순간에 우리 성격의 일부를 드러내는 방법과 관련된 </a:t>
            </a:r>
            <a:r>
              <a:rPr lang="ko-KR" altLang="en-US" sz="3200" b="1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행동</a:t>
            </a:r>
            <a:r>
              <a:rPr lang="en-US" altLang="ko-KR" sz="3200" b="1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사고</a:t>
            </a:r>
            <a:r>
              <a:rPr lang="en-US" altLang="ko-KR" sz="3200" b="1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감정</a:t>
            </a:r>
          </a:p>
          <a:p>
            <a:pPr algn="ctr"/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내가 지금 여기서 일어나고 있는 일에 어떻게 반응하는가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 </a:t>
            </a:r>
          </a:p>
          <a:p>
            <a:pPr algn="ctr"/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P-A-C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중 어느 자아를 사용하는가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  <p:grpSp>
        <p:nvGrpSpPr>
          <p:cNvPr id="13" name="그룹 1005">
            <a:extLst>
              <a:ext uri="{FF2B5EF4-FFF2-40B4-BE49-F238E27FC236}">
                <a16:creationId xmlns:a16="http://schemas.microsoft.com/office/drawing/2014/main" xmlns="" id="{BD532F8A-3A16-29A1-0C12-A384D6D9303F}"/>
              </a:ext>
            </a:extLst>
          </p:cNvPr>
          <p:cNvGrpSpPr/>
          <p:nvPr/>
        </p:nvGrpSpPr>
        <p:grpSpPr>
          <a:xfrm>
            <a:off x="12171200" y="7625867"/>
            <a:ext cx="3222996" cy="1569660"/>
            <a:chOff x="2216020" y="1651768"/>
            <a:chExt cx="7266866" cy="2244404"/>
          </a:xfrm>
        </p:grpSpPr>
        <p:pic>
          <p:nvPicPr>
            <p:cNvPr id="14" name="Object 14">
              <a:extLst>
                <a:ext uri="{FF2B5EF4-FFF2-40B4-BE49-F238E27FC236}">
                  <a16:creationId xmlns:a16="http://schemas.microsoft.com/office/drawing/2014/main" xmlns="" id="{9B188883-E081-A93B-EA0E-5E8D09C80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6020" y="1651768"/>
              <a:ext cx="7266866" cy="224440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F88B70A-A7F3-8B9F-990B-C2D063F59DF5}"/>
              </a:ext>
            </a:extLst>
          </p:cNvPr>
          <p:cNvSpPr txBox="1"/>
          <p:nvPr/>
        </p:nvSpPr>
        <p:spPr>
          <a:xfrm>
            <a:off x="2798597" y="8362524"/>
            <a:ext cx="464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Parents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0D136CF-1355-FA6F-EF98-B10F06FEF65F}"/>
              </a:ext>
            </a:extLst>
          </p:cNvPr>
          <p:cNvSpPr/>
          <p:nvPr/>
        </p:nvSpPr>
        <p:spPr>
          <a:xfrm flipV="1">
            <a:off x="2237094" y="8284569"/>
            <a:ext cx="2899255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808C831-CD0A-DCF7-AC3D-89F580CAFDEF}"/>
              </a:ext>
            </a:extLst>
          </p:cNvPr>
          <p:cNvSpPr txBox="1"/>
          <p:nvPr/>
        </p:nvSpPr>
        <p:spPr>
          <a:xfrm>
            <a:off x="3137781" y="7623475"/>
            <a:ext cx="1481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부모</a:t>
            </a:r>
          </a:p>
        </p:txBody>
      </p:sp>
      <p:grpSp>
        <p:nvGrpSpPr>
          <p:cNvPr id="22" name="그룹 1005">
            <a:extLst>
              <a:ext uri="{FF2B5EF4-FFF2-40B4-BE49-F238E27FC236}">
                <a16:creationId xmlns:a16="http://schemas.microsoft.com/office/drawing/2014/main" xmlns="" id="{00F0DE1E-3EEF-2DD8-A70D-2B8DBDEFAAE0}"/>
              </a:ext>
            </a:extLst>
          </p:cNvPr>
          <p:cNvGrpSpPr/>
          <p:nvPr/>
        </p:nvGrpSpPr>
        <p:grpSpPr>
          <a:xfrm>
            <a:off x="7146990" y="7646366"/>
            <a:ext cx="3222996" cy="1569660"/>
            <a:chOff x="2216020" y="1651768"/>
            <a:chExt cx="7266866" cy="2244404"/>
          </a:xfrm>
        </p:grpSpPr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xmlns="" id="{DB7C0A43-C308-96BA-ADC7-25AF6D70E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6020" y="1651768"/>
              <a:ext cx="7266866" cy="2244404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3B24532-C7A3-A17A-EB40-E0C4DA3D7EA6}"/>
              </a:ext>
            </a:extLst>
          </p:cNvPr>
          <p:cNvSpPr/>
          <p:nvPr/>
        </p:nvSpPr>
        <p:spPr>
          <a:xfrm flipV="1">
            <a:off x="7333306" y="8457995"/>
            <a:ext cx="2899255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3B0A971-A563-DE41-F12F-CC7EBF291258}"/>
              </a:ext>
            </a:extLst>
          </p:cNvPr>
          <p:cNvSpPr txBox="1"/>
          <p:nvPr/>
        </p:nvSpPr>
        <p:spPr>
          <a:xfrm>
            <a:off x="8233993" y="7796901"/>
            <a:ext cx="1481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199E6DE-A49F-59DE-6A19-C52EF0CDEF3F}"/>
              </a:ext>
            </a:extLst>
          </p:cNvPr>
          <p:cNvSpPr txBox="1"/>
          <p:nvPr/>
        </p:nvSpPr>
        <p:spPr>
          <a:xfrm>
            <a:off x="8048000" y="8580033"/>
            <a:ext cx="464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Adult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27" name="그룹 1005">
            <a:extLst>
              <a:ext uri="{FF2B5EF4-FFF2-40B4-BE49-F238E27FC236}">
                <a16:creationId xmlns:a16="http://schemas.microsoft.com/office/drawing/2014/main" xmlns="" id="{0467A678-5568-0826-C4A9-FBD14465A351}"/>
              </a:ext>
            </a:extLst>
          </p:cNvPr>
          <p:cNvGrpSpPr/>
          <p:nvPr/>
        </p:nvGrpSpPr>
        <p:grpSpPr>
          <a:xfrm>
            <a:off x="2203178" y="7625340"/>
            <a:ext cx="3222996" cy="1569660"/>
            <a:chOff x="2216020" y="1651768"/>
            <a:chExt cx="7266866" cy="2244404"/>
          </a:xfrm>
        </p:grpSpPr>
        <p:pic>
          <p:nvPicPr>
            <p:cNvPr id="28" name="Object 14">
              <a:extLst>
                <a:ext uri="{FF2B5EF4-FFF2-40B4-BE49-F238E27FC236}">
                  <a16:creationId xmlns:a16="http://schemas.microsoft.com/office/drawing/2014/main" xmlns="" id="{82603500-895B-7A29-7D55-04E8C16CF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6020" y="1651768"/>
              <a:ext cx="7266866" cy="224440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C02972B-9E5F-8422-2B16-0AEBFD97415B}"/>
              </a:ext>
            </a:extLst>
          </p:cNvPr>
          <p:cNvSpPr txBox="1"/>
          <p:nvPr/>
        </p:nvSpPr>
        <p:spPr>
          <a:xfrm>
            <a:off x="2950997" y="8514924"/>
            <a:ext cx="464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Parents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9EDFA12-06A5-BFEC-900D-22FD9919DEF4}"/>
              </a:ext>
            </a:extLst>
          </p:cNvPr>
          <p:cNvSpPr/>
          <p:nvPr/>
        </p:nvSpPr>
        <p:spPr>
          <a:xfrm flipV="1">
            <a:off x="2389494" y="8436969"/>
            <a:ext cx="2899255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1C2D6B7-90BC-A096-F4EA-518B31E0C98E}"/>
              </a:ext>
            </a:extLst>
          </p:cNvPr>
          <p:cNvSpPr txBox="1"/>
          <p:nvPr/>
        </p:nvSpPr>
        <p:spPr>
          <a:xfrm>
            <a:off x="3290181" y="7775875"/>
            <a:ext cx="1481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부모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E0EE1383-B469-9F30-4CD3-4C787279F17F}"/>
              </a:ext>
            </a:extLst>
          </p:cNvPr>
          <p:cNvSpPr/>
          <p:nvPr/>
        </p:nvSpPr>
        <p:spPr>
          <a:xfrm flipV="1">
            <a:off x="12318301" y="8402073"/>
            <a:ext cx="2899255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E4FB7A3-631D-8D68-E849-B33D61C5371C}"/>
              </a:ext>
            </a:extLst>
          </p:cNvPr>
          <p:cNvSpPr txBox="1"/>
          <p:nvPr/>
        </p:nvSpPr>
        <p:spPr>
          <a:xfrm>
            <a:off x="13218988" y="7740979"/>
            <a:ext cx="1481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아이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1A0930F-27EC-719B-259B-5226602C5E2E}"/>
              </a:ext>
            </a:extLst>
          </p:cNvPr>
          <p:cNvSpPr txBox="1"/>
          <p:nvPr/>
        </p:nvSpPr>
        <p:spPr>
          <a:xfrm>
            <a:off x="13096059" y="8524111"/>
            <a:ext cx="464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Child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389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자아상태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(P-A-C)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모델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유형별 특성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E5EF9FA-36DB-ADE9-7742-08246B4F6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62" y="2201408"/>
            <a:ext cx="3222996" cy="32129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6631C79-AEAD-CFD6-B129-EE8DD3BD67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983" y="1759619"/>
            <a:ext cx="3783724" cy="35058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8643AD5-C6F7-6328-5594-69C30709DA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969" y="2400838"/>
            <a:ext cx="2273113" cy="2508261"/>
          </a:xfrm>
          <a:prstGeom prst="rect">
            <a:avLst/>
          </a:prstGeom>
        </p:spPr>
      </p:pic>
      <p:grpSp>
        <p:nvGrpSpPr>
          <p:cNvPr id="27" name="그룹 1005">
            <a:extLst>
              <a:ext uri="{FF2B5EF4-FFF2-40B4-BE49-F238E27FC236}">
                <a16:creationId xmlns:a16="http://schemas.microsoft.com/office/drawing/2014/main" xmlns="" id="{0467A678-5568-0826-C4A9-FBD14465A351}"/>
              </a:ext>
            </a:extLst>
          </p:cNvPr>
          <p:cNvGrpSpPr/>
          <p:nvPr/>
        </p:nvGrpSpPr>
        <p:grpSpPr>
          <a:xfrm>
            <a:off x="2172617" y="5957519"/>
            <a:ext cx="3222996" cy="3212923"/>
            <a:chOff x="2216020" y="1651768"/>
            <a:chExt cx="7266866" cy="2244404"/>
          </a:xfrm>
        </p:grpSpPr>
        <p:pic>
          <p:nvPicPr>
            <p:cNvPr id="28" name="Object 14">
              <a:extLst>
                <a:ext uri="{FF2B5EF4-FFF2-40B4-BE49-F238E27FC236}">
                  <a16:creationId xmlns:a16="http://schemas.microsoft.com/office/drawing/2014/main" xmlns="" id="{82603500-895B-7A29-7D55-04E8C16CF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6020" y="1651768"/>
              <a:ext cx="7266866" cy="224440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C02972B-9E5F-8422-2B16-0AEBFD97415B}"/>
              </a:ext>
            </a:extLst>
          </p:cNvPr>
          <p:cNvSpPr txBox="1"/>
          <p:nvPr/>
        </p:nvSpPr>
        <p:spPr>
          <a:xfrm>
            <a:off x="2446521" y="7423043"/>
            <a:ext cx="2899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보수적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명령적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보호적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공감적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9EDFA12-06A5-BFEC-900D-22FD9919DEF4}"/>
              </a:ext>
            </a:extLst>
          </p:cNvPr>
          <p:cNvSpPr/>
          <p:nvPr/>
        </p:nvSpPr>
        <p:spPr>
          <a:xfrm flipV="1">
            <a:off x="2358933" y="6769148"/>
            <a:ext cx="2899255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1C2D6B7-90BC-A096-F4EA-518B31E0C98E}"/>
              </a:ext>
            </a:extLst>
          </p:cNvPr>
          <p:cNvSpPr txBox="1"/>
          <p:nvPr/>
        </p:nvSpPr>
        <p:spPr>
          <a:xfrm>
            <a:off x="2967974" y="6173053"/>
            <a:ext cx="2184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P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arents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xmlns="" id="{3F2634F9-37F0-50F3-D1E3-A16515D5EDB4}"/>
              </a:ext>
            </a:extLst>
          </p:cNvPr>
          <p:cNvGrpSpPr/>
          <p:nvPr/>
        </p:nvGrpSpPr>
        <p:grpSpPr>
          <a:xfrm>
            <a:off x="7166583" y="5937451"/>
            <a:ext cx="3222996" cy="3212923"/>
            <a:chOff x="2216020" y="1651768"/>
            <a:chExt cx="7266866" cy="2244404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xmlns="" id="{D78FE742-8FFC-2538-07E2-1B164017F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6020" y="1651768"/>
              <a:ext cx="7266866" cy="224440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44F994-4D98-D022-5825-7E642E3036AF}"/>
              </a:ext>
            </a:extLst>
          </p:cNvPr>
          <p:cNvSpPr txBox="1"/>
          <p:nvPr/>
        </p:nvSpPr>
        <p:spPr>
          <a:xfrm>
            <a:off x="7440487" y="7402975"/>
            <a:ext cx="2899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이성적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논리적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합리적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계획적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9053938-9258-E738-AF5A-4788C09A839D}"/>
              </a:ext>
            </a:extLst>
          </p:cNvPr>
          <p:cNvSpPr/>
          <p:nvPr/>
        </p:nvSpPr>
        <p:spPr>
          <a:xfrm flipV="1">
            <a:off x="7352899" y="6749080"/>
            <a:ext cx="2899255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199E6DE-A49F-59DE-6A19-C52EF0CDEF3F}"/>
              </a:ext>
            </a:extLst>
          </p:cNvPr>
          <p:cNvSpPr txBox="1"/>
          <p:nvPr/>
        </p:nvSpPr>
        <p:spPr>
          <a:xfrm>
            <a:off x="8131388" y="6140900"/>
            <a:ext cx="464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A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dult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16" name="그룹 1005">
            <a:extLst>
              <a:ext uri="{FF2B5EF4-FFF2-40B4-BE49-F238E27FC236}">
                <a16:creationId xmlns:a16="http://schemas.microsoft.com/office/drawing/2014/main" xmlns="" id="{FAB7AAD2-49AA-83D5-6D29-9DD82A1A13E2}"/>
              </a:ext>
            </a:extLst>
          </p:cNvPr>
          <p:cNvGrpSpPr/>
          <p:nvPr/>
        </p:nvGrpSpPr>
        <p:grpSpPr>
          <a:xfrm>
            <a:off x="12160550" y="5963947"/>
            <a:ext cx="3222996" cy="3212923"/>
            <a:chOff x="2216020" y="1651768"/>
            <a:chExt cx="7266866" cy="2244404"/>
          </a:xfrm>
        </p:grpSpPr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xmlns="" id="{800F795A-34F8-7899-95C2-526E29AD2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6020" y="1651768"/>
              <a:ext cx="7266866" cy="224440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043304E-C78F-0F43-1A11-3BD2F55EFDFF}"/>
              </a:ext>
            </a:extLst>
          </p:cNvPr>
          <p:cNvSpPr txBox="1"/>
          <p:nvPr/>
        </p:nvSpPr>
        <p:spPr>
          <a:xfrm>
            <a:off x="12434454" y="7429471"/>
            <a:ext cx="28992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본능적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직관적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협조적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BD62538-53F5-F7D6-AADA-563189C2FA40}"/>
              </a:ext>
            </a:extLst>
          </p:cNvPr>
          <p:cNvSpPr/>
          <p:nvPr/>
        </p:nvSpPr>
        <p:spPr>
          <a:xfrm flipV="1">
            <a:off x="12346866" y="6775576"/>
            <a:ext cx="2899255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B827876-FD91-B4B2-F923-F17F8CFDEDE6}"/>
              </a:ext>
            </a:extLst>
          </p:cNvPr>
          <p:cNvSpPr txBox="1"/>
          <p:nvPr/>
        </p:nvSpPr>
        <p:spPr>
          <a:xfrm>
            <a:off x="13125355" y="6167396"/>
            <a:ext cx="464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hild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93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자아상태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(P-A-C)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모델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자아 기능 세부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F848211E-B929-1751-8674-5196306BC171}"/>
              </a:ext>
            </a:extLst>
          </p:cNvPr>
          <p:cNvGrpSpPr/>
          <p:nvPr/>
        </p:nvGrpSpPr>
        <p:grpSpPr>
          <a:xfrm>
            <a:off x="2047189" y="1858025"/>
            <a:ext cx="14105376" cy="7472803"/>
            <a:chOff x="2047189" y="1858025"/>
            <a:chExt cx="14105376" cy="7472803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C2954299-7494-FF71-A8E3-F44334BA299B}"/>
                </a:ext>
              </a:extLst>
            </p:cNvPr>
            <p:cNvSpPr/>
            <p:nvPr/>
          </p:nvSpPr>
          <p:spPr>
            <a:xfrm>
              <a:off x="2047189" y="1858025"/>
              <a:ext cx="2351149" cy="2325173"/>
            </a:xfrm>
            <a:prstGeom prst="ellipse">
              <a:avLst/>
            </a:prstGeom>
            <a:solidFill>
              <a:srgbClr val="D8C4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92760DD1-FC6B-C0CA-5C82-8B17268365AB}"/>
                </a:ext>
              </a:extLst>
            </p:cNvPr>
            <p:cNvSpPr/>
            <p:nvPr/>
          </p:nvSpPr>
          <p:spPr>
            <a:xfrm>
              <a:off x="2047189" y="4444994"/>
              <a:ext cx="2351149" cy="2325173"/>
            </a:xfrm>
            <a:prstGeom prst="ellipse">
              <a:avLst/>
            </a:prstGeom>
            <a:solidFill>
              <a:srgbClr val="D8C4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09B78F4E-BA27-ACD7-B999-059BF409ED21}"/>
                </a:ext>
              </a:extLst>
            </p:cNvPr>
            <p:cNvSpPr/>
            <p:nvPr/>
          </p:nvSpPr>
          <p:spPr>
            <a:xfrm>
              <a:off x="2047189" y="6989433"/>
              <a:ext cx="2351149" cy="2325173"/>
            </a:xfrm>
            <a:prstGeom prst="ellipse">
              <a:avLst/>
            </a:prstGeom>
            <a:solidFill>
              <a:srgbClr val="D8C4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3B96A5AB-5A91-A1AC-E5C1-6DCF8E767C24}"/>
                </a:ext>
              </a:extLst>
            </p:cNvPr>
            <p:cNvSpPr txBox="1"/>
            <p:nvPr/>
          </p:nvSpPr>
          <p:spPr>
            <a:xfrm>
              <a:off x="2879443" y="5057218"/>
              <a:ext cx="2184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A</a:t>
              </a:r>
              <a:endPara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8B86ADB-FB83-4D72-CE1A-049813080EDF}"/>
                </a:ext>
              </a:extLst>
            </p:cNvPr>
            <p:cNvSpPr txBox="1"/>
            <p:nvPr/>
          </p:nvSpPr>
          <p:spPr>
            <a:xfrm>
              <a:off x="2921973" y="2552354"/>
              <a:ext cx="2184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P</a:t>
              </a:r>
              <a:endPara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335FD03B-B79A-1BF8-73B9-917412F0C991}"/>
                </a:ext>
              </a:extLst>
            </p:cNvPr>
            <p:cNvSpPr txBox="1"/>
            <p:nvPr/>
          </p:nvSpPr>
          <p:spPr>
            <a:xfrm>
              <a:off x="2853542" y="7665117"/>
              <a:ext cx="2184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C</a:t>
              </a:r>
              <a:endPara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38" name="그룹 1005">
              <a:extLst>
                <a:ext uri="{FF2B5EF4-FFF2-40B4-BE49-F238E27FC236}">
                  <a16:creationId xmlns:a16="http://schemas.microsoft.com/office/drawing/2014/main" xmlns="" id="{0B89713A-4A6C-95D4-792B-AB5B19FF4476}"/>
                </a:ext>
              </a:extLst>
            </p:cNvPr>
            <p:cNvGrpSpPr/>
            <p:nvPr/>
          </p:nvGrpSpPr>
          <p:grpSpPr>
            <a:xfrm>
              <a:off x="4912795" y="1914923"/>
              <a:ext cx="3222996" cy="2325173"/>
              <a:chOff x="2216020" y="1651768"/>
              <a:chExt cx="7266866" cy="2244404"/>
            </a:xfrm>
          </p:grpSpPr>
          <p:pic>
            <p:nvPicPr>
              <p:cNvPr id="39" name="Object 14">
                <a:extLst>
                  <a:ext uri="{FF2B5EF4-FFF2-40B4-BE49-F238E27FC236}">
                    <a16:creationId xmlns:a16="http://schemas.microsoft.com/office/drawing/2014/main" xmlns="" id="{B18BC7B4-FB32-5CBE-4593-B3B1A2B13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16020" y="1651768"/>
                <a:ext cx="7266866" cy="2244404"/>
              </a:xfrm>
              <a:prstGeom prst="rect">
                <a:avLst/>
              </a:prstGeom>
            </p:spPr>
          </p:pic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C2C57EAF-5228-58DC-2CE2-6051E527FAED}"/>
                </a:ext>
              </a:extLst>
            </p:cNvPr>
            <p:cNvSpPr/>
            <p:nvPr/>
          </p:nvSpPr>
          <p:spPr>
            <a:xfrm flipV="1">
              <a:off x="5038426" y="3077509"/>
              <a:ext cx="2899255" cy="45719"/>
            </a:xfrm>
            <a:prstGeom prst="rect">
              <a:avLst/>
            </a:prstGeom>
            <a:solidFill>
              <a:srgbClr val="D8C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628FA906-2918-790F-EBD8-2FF6436EA2C9}"/>
                </a:ext>
              </a:extLst>
            </p:cNvPr>
            <p:cNvSpPr txBox="1"/>
            <p:nvPr/>
          </p:nvSpPr>
          <p:spPr>
            <a:xfrm>
              <a:off x="5694308" y="2260387"/>
              <a:ext cx="2591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통제하는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D5D7598-90B8-F7F6-28E8-01820CBA85A3}"/>
                </a:ext>
              </a:extLst>
            </p:cNvPr>
            <p:cNvSpPr txBox="1"/>
            <p:nvPr/>
          </p:nvSpPr>
          <p:spPr>
            <a:xfrm>
              <a:off x="5716079" y="3375589"/>
              <a:ext cx="2591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보살피는</a:t>
              </a:r>
            </a:p>
          </p:txBody>
        </p:sp>
        <p:grpSp>
          <p:nvGrpSpPr>
            <p:cNvPr id="44" name="그룹 1005">
              <a:extLst>
                <a:ext uri="{FF2B5EF4-FFF2-40B4-BE49-F238E27FC236}">
                  <a16:creationId xmlns:a16="http://schemas.microsoft.com/office/drawing/2014/main" xmlns="" id="{975F8173-F17D-2753-49D1-1C71CE849762}"/>
                </a:ext>
              </a:extLst>
            </p:cNvPr>
            <p:cNvGrpSpPr/>
            <p:nvPr/>
          </p:nvGrpSpPr>
          <p:grpSpPr>
            <a:xfrm>
              <a:off x="8744574" y="1914926"/>
              <a:ext cx="3854350" cy="2325173"/>
              <a:chOff x="2216020" y="1651768"/>
              <a:chExt cx="7266866" cy="2244404"/>
            </a:xfrm>
          </p:grpSpPr>
          <p:pic>
            <p:nvPicPr>
              <p:cNvPr id="45" name="Object 14">
                <a:extLst>
                  <a:ext uri="{FF2B5EF4-FFF2-40B4-BE49-F238E27FC236}">
                    <a16:creationId xmlns:a16="http://schemas.microsoft.com/office/drawing/2014/main" xmlns="" id="{91DF93E7-F642-00E7-F262-6A37D2C9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16020" y="1651768"/>
                <a:ext cx="7266866" cy="2244404"/>
              </a:xfrm>
              <a:prstGeom prst="rect">
                <a:avLst/>
              </a:prstGeom>
            </p:spPr>
          </p:pic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5399FB20-01D4-CD23-8652-B086348A3C5E}"/>
                </a:ext>
              </a:extLst>
            </p:cNvPr>
            <p:cNvSpPr/>
            <p:nvPr/>
          </p:nvSpPr>
          <p:spPr>
            <a:xfrm flipV="1">
              <a:off x="8913748" y="3077508"/>
              <a:ext cx="3519788" cy="45719"/>
            </a:xfrm>
            <a:prstGeom prst="rect">
              <a:avLst/>
            </a:prstGeom>
            <a:solidFill>
              <a:srgbClr val="D8C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08794DC5-F674-45F9-446A-B6AB028FDDD7}"/>
                </a:ext>
              </a:extLst>
            </p:cNvPr>
            <p:cNvSpPr txBox="1"/>
            <p:nvPr/>
          </p:nvSpPr>
          <p:spPr>
            <a:xfrm>
              <a:off x="9047412" y="2260387"/>
              <a:ext cx="4053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FF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C</a:t>
              </a:r>
              <a:r>
                <a:rPr lang="en-US" altLang="ko-KR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ritical </a:t>
              </a:r>
              <a:r>
                <a:rPr lang="en-US" altLang="ko-KR" sz="3200" b="1" dirty="0">
                  <a:solidFill>
                    <a:srgbClr val="FF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P</a:t>
              </a:r>
              <a:r>
                <a:rPr lang="en-US" altLang="ko-KR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arents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E4E53A2E-2988-9BCC-3D0A-08F225351CBB}"/>
                </a:ext>
              </a:extLst>
            </p:cNvPr>
            <p:cNvSpPr txBox="1"/>
            <p:nvPr/>
          </p:nvSpPr>
          <p:spPr>
            <a:xfrm>
              <a:off x="8851473" y="3390054"/>
              <a:ext cx="37474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FF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N</a:t>
              </a:r>
              <a:r>
                <a:rPr lang="en-US" altLang="ko-KR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urturing </a:t>
              </a:r>
              <a:r>
                <a:rPr lang="en-US" altLang="ko-KR" sz="3200" b="1" dirty="0">
                  <a:solidFill>
                    <a:srgbClr val="FF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P</a:t>
              </a:r>
              <a:r>
                <a:rPr lang="en-US" altLang="ko-KR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arents </a:t>
              </a:r>
              <a:endPara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xmlns="" id="{2AD63E77-9DCB-6423-F001-322E2B66726C}"/>
                </a:ext>
              </a:extLst>
            </p:cNvPr>
            <p:cNvSpPr/>
            <p:nvPr/>
          </p:nvSpPr>
          <p:spPr>
            <a:xfrm>
              <a:off x="13179212" y="1931145"/>
              <a:ext cx="2351149" cy="2325173"/>
            </a:xfrm>
            <a:prstGeom prst="ellipse">
              <a:avLst/>
            </a:prstGeom>
            <a:solidFill>
              <a:srgbClr val="D8C4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98A092AA-E972-10F3-E7F2-40FB3665825F}"/>
                </a:ext>
              </a:extLst>
            </p:cNvPr>
            <p:cNvSpPr/>
            <p:nvPr/>
          </p:nvSpPr>
          <p:spPr>
            <a:xfrm>
              <a:off x="13245599" y="3080415"/>
              <a:ext cx="2176301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3DE1DEE-02BE-80AD-E870-6A4532779292}"/>
                </a:ext>
              </a:extLst>
            </p:cNvPr>
            <p:cNvSpPr txBox="1"/>
            <p:nvPr/>
          </p:nvSpPr>
          <p:spPr>
            <a:xfrm>
              <a:off x="13837979" y="2186647"/>
              <a:ext cx="2184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CP</a:t>
              </a:r>
              <a:endPara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D6C17CA-4CF4-7D6B-539C-9D20E6A62F18}"/>
                </a:ext>
              </a:extLst>
            </p:cNvPr>
            <p:cNvSpPr txBox="1"/>
            <p:nvPr/>
          </p:nvSpPr>
          <p:spPr>
            <a:xfrm>
              <a:off x="13880090" y="3227961"/>
              <a:ext cx="2184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NP</a:t>
              </a:r>
              <a:endPara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69" name="그룹 1005">
              <a:extLst>
                <a:ext uri="{FF2B5EF4-FFF2-40B4-BE49-F238E27FC236}">
                  <a16:creationId xmlns:a16="http://schemas.microsoft.com/office/drawing/2014/main" xmlns="" id="{7B3E9C02-2AAA-CA7D-F3F7-17B3B8A67224}"/>
                </a:ext>
              </a:extLst>
            </p:cNvPr>
            <p:cNvGrpSpPr/>
            <p:nvPr/>
          </p:nvGrpSpPr>
          <p:grpSpPr>
            <a:xfrm>
              <a:off x="4867085" y="6989433"/>
              <a:ext cx="3222996" cy="2325173"/>
              <a:chOff x="2216020" y="1651768"/>
              <a:chExt cx="7266866" cy="2244404"/>
            </a:xfrm>
          </p:grpSpPr>
          <p:pic>
            <p:nvPicPr>
              <p:cNvPr id="70" name="Object 14">
                <a:extLst>
                  <a:ext uri="{FF2B5EF4-FFF2-40B4-BE49-F238E27FC236}">
                    <a16:creationId xmlns:a16="http://schemas.microsoft.com/office/drawing/2014/main" xmlns="" id="{C1B7A4F4-D31D-F193-C080-B5DEF5367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16020" y="1651768"/>
                <a:ext cx="7266866" cy="2244404"/>
              </a:xfrm>
              <a:prstGeom prst="rect">
                <a:avLst/>
              </a:prstGeom>
            </p:spPr>
          </p:pic>
        </p:grp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466502AA-EF53-923A-04DA-15E7D024C11B}"/>
                </a:ext>
              </a:extLst>
            </p:cNvPr>
            <p:cNvSpPr/>
            <p:nvPr/>
          </p:nvSpPr>
          <p:spPr>
            <a:xfrm flipV="1">
              <a:off x="4992716" y="8152019"/>
              <a:ext cx="2899255" cy="45719"/>
            </a:xfrm>
            <a:prstGeom prst="rect">
              <a:avLst/>
            </a:prstGeom>
            <a:solidFill>
              <a:srgbClr val="D8C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5D1D960E-DFD7-0736-28CC-16C9271744EA}"/>
                </a:ext>
              </a:extLst>
            </p:cNvPr>
            <p:cNvSpPr txBox="1"/>
            <p:nvPr/>
          </p:nvSpPr>
          <p:spPr>
            <a:xfrm>
              <a:off x="5648598" y="7334897"/>
              <a:ext cx="2591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자유료운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86BF21C3-F309-1917-043A-F6A96DA9874F}"/>
                </a:ext>
              </a:extLst>
            </p:cNvPr>
            <p:cNvSpPr txBox="1"/>
            <p:nvPr/>
          </p:nvSpPr>
          <p:spPr>
            <a:xfrm>
              <a:off x="5670369" y="8450099"/>
              <a:ext cx="2591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순응하는</a:t>
              </a:r>
            </a:p>
          </p:txBody>
        </p:sp>
        <p:grpSp>
          <p:nvGrpSpPr>
            <p:cNvPr id="74" name="그룹 1005">
              <a:extLst>
                <a:ext uri="{FF2B5EF4-FFF2-40B4-BE49-F238E27FC236}">
                  <a16:creationId xmlns:a16="http://schemas.microsoft.com/office/drawing/2014/main" xmlns="" id="{A358AA12-C8FD-D0ED-AEC4-CB90C65F82FF}"/>
                </a:ext>
              </a:extLst>
            </p:cNvPr>
            <p:cNvGrpSpPr/>
            <p:nvPr/>
          </p:nvGrpSpPr>
          <p:grpSpPr>
            <a:xfrm>
              <a:off x="8698864" y="6989436"/>
              <a:ext cx="3854350" cy="2325173"/>
              <a:chOff x="2216020" y="1651768"/>
              <a:chExt cx="7266866" cy="2244404"/>
            </a:xfrm>
          </p:grpSpPr>
          <p:pic>
            <p:nvPicPr>
              <p:cNvPr id="75" name="Object 14">
                <a:extLst>
                  <a:ext uri="{FF2B5EF4-FFF2-40B4-BE49-F238E27FC236}">
                    <a16:creationId xmlns:a16="http://schemas.microsoft.com/office/drawing/2014/main" xmlns="" id="{21F093B2-0FD3-3C86-4B0B-8B7CA95F0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16020" y="1651768"/>
                <a:ext cx="7266866" cy="2244404"/>
              </a:xfrm>
              <a:prstGeom prst="rect">
                <a:avLst/>
              </a:prstGeom>
            </p:spPr>
          </p:pic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3851AA6C-5D8F-6BC4-E9FA-D6BE3BEFDAC0}"/>
                </a:ext>
              </a:extLst>
            </p:cNvPr>
            <p:cNvSpPr/>
            <p:nvPr/>
          </p:nvSpPr>
          <p:spPr>
            <a:xfrm flipV="1">
              <a:off x="8868038" y="8152018"/>
              <a:ext cx="3519788" cy="45719"/>
            </a:xfrm>
            <a:prstGeom prst="rect">
              <a:avLst/>
            </a:prstGeom>
            <a:solidFill>
              <a:srgbClr val="D8C4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4417F036-D1C4-9B84-1EE7-DB8ED2F8CADA}"/>
                </a:ext>
              </a:extLst>
            </p:cNvPr>
            <p:cNvSpPr txBox="1"/>
            <p:nvPr/>
          </p:nvSpPr>
          <p:spPr>
            <a:xfrm>
              <a:off x="9458899" y="7334897"/>
              <a:ext cx="4053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FF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F</a:t>
              </a:r>
              <a:r>
                <a:rPr lang="en-US" altLang="ko-KR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ree</a:t>
              </a:r>
              <a:r>
                <a:rPr lang="en-US" altLang="ko-KR" sz="3200" b="1" dirty="0">
                  <a:solidFill>
                    <a:srgbClr val="FF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C</a:t>
              </a:r>
              <a:r>
                <a:rPr lang="en-US" altLang="ko-KR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hild</a:t>
              </a:r>
              <a:r>
                <a:rPr lang="en-US" altLang="ko-KR" sz="3200" b="1" dirty="0">
                  <a:solidFill>
                    <a:srgbClr val="FF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</a:t>
              </a:r>
              <a:endPara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40EC009E-A8CA-24AE-D06C-CD31A9A6864C}"/>
                </a:ext>
              </a:extLst>
            </p:cNvPr>
            <p:cNvSpPr txBox="1"/>
            <p:nvPr/>
          </p:nvSpPr>
          <p:spPr>
            <a:xfrm>
              <a:off x="9088786" y="8464564"/>
              <a:ext cx="37474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FF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A</a:t>
              </a:r>
              <a:r>
                <a:rPr lang="en-US" altLang="ko-KR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dapted</a:t>
              </a:r>
              <a:r>
                <a:rPr lang="en-US" altLang="ko-KR" sz="3200" b="1" dirty="0">
                  <a:solidFill>
                    <a:srgbClr val="FF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C</a:t>
              </a:r>
              <a:r>
                <a:rPr lang="en-US" altLang="ko-KR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hild</a:t>
              </a:r>
              <a:r>
                <a:rPr lang="en-US" altLang="ko-KR" sz="3200" b="1" dirty="0">
                  <a:solidFill>
                    <a:srgbClr val="FF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 </a:t>
              </a:r>
              <a:endPara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xmlns="" id="{E83D28CC-4043-0090-47DA-46840629DA33}"/>
                </a:ext>
              </a:extLst>
            </p:cNvPr>
            <p:cNvSpPr/>
            <p:nvPr/>
          </p:nvSpPr>
          <p:spPr>
            <a:xfrm>
              <a:off x="13133502" y="7005655"/>
              <a:ext cx="2351149" cy="2325173"/>
            </a:xfrm>
            <a:prstGeom prst="ellipse">
              <a:avLst/>
            </a:prstGeom>
            <a:solidFill>
              <a:srgbClr val="D8C4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xmlns="" id="{319F6407-688C-B37C-0773-5D7335560B79}"/>
                </a:ext>
              </a:extLst>
            </p:cNvPr>
            <p:cNvSpPr/>
            <p:nvPr/>
          </p:nvSpPr>
          <p:spPr>
            <a:xfrm>
              <a:off x="13199889" y="8154925"/>
              <a:ext cx="2176301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87EBE97E-D91B-458F-FF32-1234E6F18895}"/>
                </a:ext>
              </a:extLst>
            </p:cNvPr>
            <p:cNvSpPr txBox="1"/>
            <p:nvPr/>
          </p:nvSpPr>
          <p:spPr>
            <a:xfrm>
              <a:off x="13792269" y="7261157"/>
              <a:ext cx="2184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FC</a:t>
              </a:r>
              <a:endPara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9C15C13A-3D80-94BD-1FFF-9EFB6FA640B9}"/>
                </a:ext>
              </a:extLst>
            </p:cNvPr>
            <p:cNvSpPr txBox="1"/>
            <p:nvPr/>
          </p:nvSpPr>
          <p:spPr>
            <a:xfrm>
              <a:off x="13834380" y="8302471"/>
              <a:ext cx="2184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AC</a:t>
              </a:r>
              <a:endPara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grpSp>
          <p:nvGrpSpPr>
            <p:cNvPr id="83" name="그룹 1005">
              <a:extLst>
                <a:ext uri="{FF2B5EF4-FFF2-40B4-BE49-F238E27FC236}">
                  <a16:creationId xmlns:a16="http://schemas.microsoft.com/office/drawing/2014/main" xmlns="" id="{29108BE0-CF5A-847E-4525-3103D786C918}"/>
                </a:ext>
              </a:extLst>
            </p:cNvPr>
            <p:cNvGrpSpPr/>
            <p:nvPr/>
          </p:nvGrpSpPr>
          <p:grpSpPr>
            <a:xfrm>
              <a:off x="4867085" y="4439404"/>
              <a:ext cx="3222996" cy="2325173"/>
              <a:chOff x="2216020" y="1651768"/>
              <a:chExt cx="7266866" cy="2244404"/>
            </a:xfrm>
          </p:grpSpPr>
          <p:pic>
            <p:nvPicPr>
              <p:cNvPr id="84" name="Object 14">
                <a:extLst>
                  <a:ext uri="{FF2B5EF4-FFF2-40B4-BE49-F238E27FC236}">
                    <a16:creationId xmlns:a16="http://schemas.microsoft.com/office/drawing/2014/main" xmlns="" id="{E5C1DB77-B097-431E-5429-CD90DCF146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16020" y="1651768"/>
                <a:ext cx="7266866" cy="2244404"/>
              </a:xfrm>
              <a:prstGeom prst="rect">
                <a:avLst/>
              </a:prstGeom>
            </p:spPr>
          </p:pic>
        </p:grpSp>
        <p:grpSp>
          <p:nvGrpSpPr>
            <p:cNvPr id="85" name="그룹 1005">
              <a:extLst>
                <a:ext uri="{FF2B5EF4-FFF2-40B4-BE49-F238E27FC236}">
                  <a16:creationId xmlns:a16="http://schemas.microsoft.com/office/drawing/2014/main" xmlns="" id="{BECAF77F-8FBC-1DAC-8906-6DB88E88CF80}"/>
                </a:ext>
              </a:extLst>
            </p:cNvPr>
            <p:cNvGrpSpPr/>
            <p:nvPr/>
          </p:nvGrpSpPr>
          <p:grpSpPr>
            <a:xfrm>
              <a:off x="8698864" y="4439407"/>
              <a:ext cx="3854350" cy="2325173"/>
              <a:chOff x="2216020" y="1651768"/>
              <a:chExt cx="7266866" cy="2244404"/>
            </a:xfrm>
          </p:grpSpPr>
          <p:pic>
            <p:nvPicPr>
              <p:cNvPr id="86" name="Object 14">
                <a:extLst>
                  <a:ext uri="{FF2B5EF4-FFF2-40B4-BE49-F238E27FC236}">
                    <a16:creationId xmlns:a16="http://schemas.microsoft.com/office/drawing/2014/main" xmlns="" id="{5BFCAB25-B4D1-964D-5425-71B3939EE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16020" y="1651768"/>
                <a:ext cx="7266866" cy="2244404"/>
              </a:xfrm>
              <a:prstGeom prst="rect">
                <a:avLst/>
              </a:prstGeom>
            </p:spPr>
          </p:pic>
        </p:grp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xmlns="" id="{8C61EA05-CAED-2454-A3C9-920C60C68F99}"/>
                </a:ext>
              </a:extLst>
            </p:cNvPr>
            <p:cNvSpPr/>
            <p:nvPr/>
          </p:nvSpPr>
          <p:spPr>
            <a:xfrm>
              <a:off x="13133502" y="4455626"/>
              <a:ext cx="2351149" cy="2325173"/>
            </a:xfrm>
            <a:prstGeom prst="ellipse">
              <a:avLst/>
            </a:prstGeom>
            <a:solidFill>
              <a:srgbClr val="D8C4B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D362F136-6734-4E77-AF58-C38FFE624A58}"/>
                </a:ext>
              </a:extLst>
            </p:cNvPr>
            <p:cNvSpPr txBox="1"/>
            <p:nvPr/>
          </p:nvSpPr>
          <p:spPr>
            <a:xfrm>
              <a:off x="5472666" y="5295934"/>
              <a:ext cx="25919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성인</a:t>
              </a:r>
              <a:r>
                <a:rPr lang="en-US" altLang="ko-KR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, </a:t>
              </a:r>
              <a:r>
                <a:rPr lang="ko-KR" altLang="en-US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이성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6AF9AB6C-40C6-373F-8603-2FBDA9A84A66}"/>
                </a:ext>
              </a:extLst>
            </p:cNvPr>
            <p:cNvSpPr txBox="1"/>
            <p:nvPr/>
          </p:nvSpPr>
          <p:spPr>
            <a:xfrm>
              <a:off x="9921414" y="5283707"/>
              <a:ext cx="37474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rgbClr val="FF0000"/>
                  </a:solidFill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A</a:t>
              </a:r>
              <a:r>
                <a:rPr lang="en-US" altLang="ko-KR" sz="32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dult</a:t>
              </a:r>
              <a:endPara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C36EA6D4-9892-117C-0D94-838FBF1DA8D6}"/>
                </a:ext>
              </a:extLst>
            </p:cNvPr>
            <p:cNvSpPr txBox="1"/>
            <p:nvPr/>
          </p:nvSpPr>
          <p:spPr>
            <a:xfrm>
              <a:off x="13967681" y="5096783"/>
              <a:ext cx="21848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atin typeface="세종학당 본문체" panose="020B0503000000000000" pitchFamily="50" charset="-127"/>
                  <a:ea typeface="세종학당 본문체" panose="020B0503000000000000" pitchFamily="50" charset="-127"/>
                </a:rPr>
                <a:t>A</a:t>
              </a:r>
              <a:endParaRPr lang="ko-KR" altLang="en-US" sz="5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399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-2271841" y="733449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ko-KR" altLang="en-US" sz="3200" b="1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주로 어떻게 기능하는가</a:t>
            </a:r>
            <a:r>
              <a:rPr lang="en-US" altLang="ko-KR" sz="3200" b="1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 </a:t>
            </a:r>
            <a:r>
              <a:rPr lang="en-US" altLang="ko-KR" sz="2000" b="1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Case1. </a:t>
            </a:r>
            <a:r>
              <a:rPr lang="ko-KR" altLang="en-US" sz="2000" b="1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전시회장에서</a:t>
            </a:r>
            <a:endParaRPr lang="en-US" altLang="ko-KR" sz="2000" b="1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636D0356-4D42-F679-856B-5E840B315C2D}"/>
              </a:ext>
            </a:extLst>
          </p:cNvPr>
          <p:cNvSpPr/>
          <p:nvPr/>
        </p:nvSpPr>
        <p:spPr>
          <a:xfrm>
            <a:off x="11143106" y="2148612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나도 저 정도는 그릴 수 있겠다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  <a:endParaRPr lang="ko-KR" altLang="en-US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3" name="모서리가 둥근 직사각형 20">
            <a:extLst>
              <a:ext uri="{FF2B5EF4-FFF2-40B4-BE49-F238E27FC236}">
                <a16:creationId xmlns:a16="http://schemas.microsoft.com/office/drawing/2014/main" xmlns="" id="{4D6D0F75-CBBC-755F-CC54-C9E0F6F31240}"/>
              </a:ext>
            </a:extLst>
          </p:cNvPr>
          <p:cNvSpPr/>
          <p:nvPr/>
        </p:nvSpPr>
        <p:spPr>
          <a:xfrm>
            <a:off x="11130581" y="3580640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대단한 사람이네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존경스러워</a:t>
            </a:r>
          </a:p>
        </p:txBody>
      </p:sp>
      <p:sp>
        <p:nvSpPr>
          <p:cNvPr id="4" name="모서리가 둥근 직사각형 21">
            <a:extLst>
              <a:ext uri="{FF2B5EF4-FFF2-40B4-BE49-F238E27FC236}">
                <a16:creationId xmlns:a16="http://schemas.microsoft.com/office/drawing/2014/main" xmlns="" id="{654B75AF-0B86-30F0-3E3C-F4A9CB3633C0}"/>
              </a:ext>
            </a:extLst>
          </p:cNvPr>
          <p:cNvSpPr/>
          <p:nvPr/>
        </p:nvSpPr>
        <p:spPr>
          <a:xfrm>
            <a:off x="11155631" y="5012670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790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억이면 취득세가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…</a:t>
            </a:r>
            <a:endParaRPr lang="ko-KR" altLang="en-US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모서리가 둥근 직사각형 22">
            <a:extLst>
              <a:ext uri="{FF2B5EF4-FFF2-40B4-BE49-F238E27FC236}">
                <a16:creationId xmlns:a16="http://schemas.microsoft.com/office/drawing/2014/main" xmlns="" id="{2CFD55BB-6262-7394-BEB2-296598B7948F}"/>
              </a:ext>
            </a:extLst>
          </p:cNvPr>
          <p:cNvSpPr/>
          <p:nvPr/>
        </p:nvSpPr>
        <p:spPr>
          <a:xfrm>
            <a:off x="11168156" y="6444700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어머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~~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세상에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~~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우와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~~</a:t>
            </a: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xmlns="" id="{2069F137-7EEC-69FE-48F0-46CC1D2BF01C}"/>
              </a:ext>
            </a:extLst>
          </p:cNvPr>
          <p:cNvSpPr/>
          <p:nvPr/>
        </p:nvSpPr>
        <p:spPr>
          <a:xfrm>
            <a:off x="11180682" y="7876728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그러게요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충분히 그럴만해요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</a:t>
            </a:r>
          </a:p>
        </p:txBody>
      </p:sp>
      <p:pic>
        <p:nvPicPr>
          <p:cNvPr id="9" name="Picture 2" descr="https://s3.us-west-2.amazonaws.com/secure.notion-static.com/c194b07e-7524-4efb-abfa-d9df9131ecb7/Untitled.png?X-Amz-Algorithm=AWS4-HMAC-SHA256&amp;X-Amz-Credential=AKIAT73L2G45O3KS52Y5%2F20210829%2Fus-west-2%2Fs3%2Faws4_request&amp;X-Amz-Date=20210829T071357Z&amp;X-Amz-Expires=86400&amp;X-Amz-Signature=f0388c65cc5304fb604c17c7178757dc9bef779cd626c3c448e6b01de65ae811&amp;X-Amz-SignedHeaders=host&amp;response-content-disposition=filename%20%3D%22Untitled.png%22">
            <a:extLst>
              <a:ext uri="{FF2B5EF4-FFF2-40B4-BE49-F238E27FC236}">
                <a16:creationId xmlns:a16="http://schemas.microsoft.com/office/drawing/2014/main" xmlns="" id="{8183404A-A687-863A-C088-67B44E6FF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23" y="2148612"/>
            <a:ext cx="8207343" cy="560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E6E1AC10-1570-1ABB-E581-EEC2D1F937BB}"/>
              </a:ext>
            </a:extLst>
          </p:cNvPr>
          <p:cNvSpPr/>
          <p:nvPr/>
        </p:nvSpPr>
        <p:spPr>
          <a:xfrm>
            <a:off x="1009522" y="7748971"/>
            <a:ext cx="9100091" cy="168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ko-KR" altLang="en-US" sz="2592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비플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en-US" altLang="ko-KR" sz="2592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Beeple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이라는 예명으로 알려진 디지털 아티스트 </a:t>
            </a:r>
            <a:endParaRPr lang="en-US" altLang="ko-KR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마이크 </a:t>
            </a:r>
            <a:r>
              <a:rPr lang="ko-KR" altLang="en-US" sz="2592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윙켈만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(Mike </a:t>
            </a:r>
            <a:r>
              <a:rPr lang="en-US" altLang="ko-KR" sz="2592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Winkelmann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의 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NFT 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작품 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‘</a:t>
            </a:r>
          </a:p>
          <a:p>
            <a:pPr defTabSz="1316736" latinLnBrk="1">
              <a:defRPr/>
            </a:pPr>
            <a:endParaRPr lang="en-US" altLang="ko-KR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매일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첫 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5000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일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' (EVERYDAY: THE FIRST 5000 DAYS)</a:t>
            </a:r>
            <a:endParaRPr lang="ko-KR" altLang="en-US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13" name="그림 12" descr="https://ssl.pstatic.net/mimgnews/image/076/2019/09/03/2019090301000190500011331_20190903122218470.jpg?type=w540">
            <a:extLst>
              <a:ext uri="{FF2B5EF4-FFF2-40B4-BE49-F238E27FC236}">
                <a16:creationId xmlns:a16="http://schemas.microsoft.com/office/drawing/2014/main" xmlns="" id="{273285FA-501B-123C-8BC9-AF29309CA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3" t="1635" r="16158" b="42225"/>
          <a:stretch>
            <a:fillRect/>
          </a:stretch>
        </p:blipFill>
        <p:spPr bwMode="auto">
          <a:xfrm>
            <a:off x="10171986" y="7593484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https://search.pstatic.net/common/?src=http%3A%2F%2Fimgnews.naver.net%2Fimage%2F5078%2F2012%2F10%2F13%2F201210131231291_59_20121013123502.jpg&amp;type=sc960_832">
            <a:extLst>
              <a:ext uri="{FF2B5EF4-FFF2-40B4-BE49-F238E27FC236}">
                <a16:creationId xmlns:a16="http://schemas.microsoft.com/office/drawing/2014/main" xmlns="" id="{397EB1F7-29D4-3143-4EA9-0227C300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t="5365" r="4543" b="30967"/>
          <a:stretch>
            <a:fillRect/>
          </a:stretch>
        </p:blipFill>
        <p:spPr bwMode="auto">
          <a:xfrm>
            <a:off x="10222087" y="6167299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https://search.pstatic.net/common/?src=http%3A%2F%2Fimgnews.naver.net%2Fimage%2F025%2F2021%2F03%2F16%2F0003085424_001_20210317021839070.jpg&amp;type=sc960_832">
            <a:extLst>
              <a:ext uri="{FF2B5EF4-FFF2-40B4-BE49-F238E27FC236}">
                <a16:creationId xmlns:a16="http://schemas.microsoft.com/office/drawing/2014/main" xmlns="" id="{3A68D5B1-EA13-C34F-41FA-BF3E59DC5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r="17218" b="37732"/>
          <a:stretch>
            <a:fillRect/>
          </a:stretch>
        </p:blipFill>
        <p:spPr bwMode="auto">
          <a:xfrm>
            <a:off x="10222087" y="4741114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https://search.pstatic.net/common/?src=http%3A%2F%2Fimgnews.naver.net%2Fimage%2F5348%2F2015%2F04%2F30%2F2015043015310099583_1_99_20150430153704.jpg&amp;type=sc960_832">
            <a:extLst>
              <a:ext uri="{FF2B5EF4-FFF2-40B4-BE49-F238E27FC236}">
                <a16:creationId xmlns:a16="http://schemas.microsoft.com/office/drawing/2014/main" xmlns="" id="{CA4FEFBE-46B8-D0CD-36B9-E2FB49D15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6" t="6312" r="2381" b="15333"/>
          <a:stretch>
            <a:fillRect/>
          </a:stretch>
        </p:blipFill>
        <p:spPr bwMode="auto">
          <a:xfrm>
            <a:off x="10171986" y="3314929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https://search.pstatic.net/common/?src=http%3A%2F%2Fcafefiles.naver.net%2FMjAxNzAzMThfMjQ2%2FMDAxNDg5ODA5OTY1MjAw.XvRp3quBdoXTeR-z2-81RtjOlIJmDbNIqRmStl3a2cUg.Y5HaHdtjs7ttFZgBYTfqrHB_I0gQH9e5yNv5CuagS6kg.JPEG.rnfltemf%2Fdownloadfile-45.jpg&amp;type=sc960_832">
            <a:extLst>
              <a:ext uri="{FF2B5EF4-FFF2-40B4-BE49-F238E27FC236}">
                <a16:creationId xmlns:a16="http://schemas.microsoft.com/office/drawing/2014/main" xmlns="" id="{517A29E4-D6EF-C382-E248-2FC4A831F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9204"/>
          <a:stretch>
            <a:fillRect/>
          </a:stretch>
        </p:blipFill>
        <p:spPr bwMode="auto">
          <a:xfrm>
            <a:off x="10171988" y="1888744"/>
            <a:ext cx="1180208" cy="1260195"/>
          </a:xfrm>
          <a:custGeom>
            <a:avLst/>
            <a:gdLst>
              <a:gd name="connsiteX0" fmla="*/ 1348134 w 2696267"/>
              <a:gd name="connsiteY0" fmla="*/ 0 h 2879002"/>
              <a:gd name="connsiteX1" fmla="*/ 2689308 w 2696267"/>
              <a:gd name="connsiteY1" fmla="*/ 1292321 h 2879002"/>
              <a:gd name="connsiteX2" fmla="*/ 2696267 w 2696267"/>
              <a:gd name="connsiteY2" fmla="*/ 1439480 h 2879002"/>
              <a:gd name="connsiteX3" fmla="*/ 2696267 w 2696267"/>
              <a:gd name="connsiteY3" fmla="*/ 1439522 h 2879002"/>
              <a:gd name="connsiteX4" fmla="*/ 2689308 w 2696267"/>
              <a:gd name="connsiteY4" fmla="*/ 1586682 h 2879002"/>
              <a:gd name="connsiteX5" fmla="*/ 1348134 w 2696267"/>
              <a:gd name="connsiteY5" fmla="*/ 2879002 h 2879002"/>
              <a:gd name="connsiteX6" fmla="*/ 0 w 2696267"/>
              <a:gd name="connsiteY6" fmla="*/ 1439501 h 2879002"/>
              <a:gd name="connsiteX7" fmla="*/ 1348134 w 2696267"/>
              <a:gd name="connsiteY7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6267" h="2879002">
                <a:moveTo>
                  <a:pt x="1348134" y="0"/>
                </a:moveTo>
                <a:cubicBezTo>
                  <a:pt x="2046154" y="0"/>
                  <a:pt x="2620270" y="566444"/>
                  <a:pt x="2689308" y="1292321"/>
                </a:cubicBezTo>
                <a:lnTo>
                  <a:pt x="2696267" y="1439480"/>
                </a:lnTo>
                <a:lnTo>
                  <a:pt x="2696267" y="1439522"/>
                </a:lnTo>
                <a:lnTo>
                  <a:pt x="2689308" y="1586682"/>
                </a:lnTo>
                <a:cubicBezTo>
                  <a:pt x="2620270" y="2312558"/>
                  <a:pt x="2046154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12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-1567648" y="72315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Case2. </a:t>
            </a:r>
            <a:r>
              <a:rPr lang="ko-KR" altLang="en-US" sz="3200" b="1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맘에 </a:t>
            </a:r>
            <a:r>
              <a:rPr lang="ko-KR" altLang="en-US" sz="3200" b="1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안드는</a:t>
            </a:r>
            <a:r>
              <a:rPr lang="ko-KR" altLang="en-US" sz="3200" b="1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과제 </a:t>
            </a:r>
            <a:r>
              <a:rPr lang="en-US" altLang="ko-KR" sz="3200" b="1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or </a:t>
            </a:r>
            <a:r>
              <a:rPr lang="ko-KR" altLang="en-US" sz="3200" b="1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보고서를 피드백 할 때</a:t>
            </a:r>
            <a:endParaRPr lang="en-US" altLang="ko-KR" sz="2000" b="1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D80AC82-D593-FA09-EC89-0DCFFBCB0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94" y="2350027"/>
            <a:ext cx="9570914" cy="6071079"/>
          </a:xfrm>
          <a:prstGeom prst="rect">
            <a:avLst/>
          </a:prstGeom>
        </p:spPr>
      </p:pic>
      <p:sp>
        <p:nvSpPr>
          <p:cNvPr id="12" name="모서리가 둥근 직사각형 1">
            <a:extLst>
              <a:ext uri="{FF2B5EF4-FFF2-40B4-BE49-F238E27FC236}">
                <a16:creationId xmlns:a16="http://schemas.microsoft.com/office/drawing/2014/main" xmlns="" id="{F9063027-0F5E-3816-13B6-9B5277222993}"/>
              </a:ext>
            </a:extLst>
          </p:cNvPr>
          <p:cNvSpPr/>
          <p:nvPr/>
        </p:nvSpPr>
        <p:spPr>
          <a:xfrm>
            <a:off x="11143106" y="2148612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뭐야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이것 밖에 못하나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endParaRPr lang="ko-KR" altLang="en-US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8" name="모서리가 둥근 직사각형 20">
            <a:extLst>
              <a:ext uri="{FF2B5EF4-FFF2-40B4-BE49-F238E27FC236}">
                <a16:creationId xmlns:a16="http://schemas.microsoft.com/office/drawing/2014/main" xmlns="" id="{7598CB38-02E5-158A-3888-CC50DFB7B0D6}"/>
              </a:ext>
            </a:extLst>
          </p:cNvPr>
          <p:cNvSpPr/>
          <p:nvPr/>
        </p:nvSpPr>
        <p:spPr>
          <a:xfrm>
            <a:off x="11130581" y="3580640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내가 좀 도와줘야 </a:t>
            </a:r>
            <a:r>
              <a:rPr lang="ko-KR" altLang="en-US" sz="2592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겠네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</a:t>
            </a:r>
            <a:endParaRPr lang="ko-KR" altLang="en-US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9" name="모서리가 둥근 직사각형 21">
            <a:extLst>
              <a:ext uri="{FF2B5EF4-FFF2-40B4-BE49-F238E27FC236}">
                <a16:creationId xmlns:a16="http://schemas.microsoft.com/office/drawing/2014/main" xmlns="" id="{4734C970-5DF6-2A54-826D-3F97A7ACD162}"/>
              </a:ext>
            </a:extLst>
          </p:cNvPr>
          <p:cNvSpPr/>
          <p:nvPr/>
        </p:nvSpPr>
        <p:spPr>
          <a:xfrm>
            <a:off x="11155631" y="5012670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차트를 넣고 시각화 시키고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endParaRPr lang="ko-KR" altLang="en-US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0" name="모서리가 둥근 직사각형 22">
            <a:extLst>
              <a:ext uri="{FF2B5EF4-FFF2-40B4-BE49-F238E27FC236}">
                <a16:creationId xmlns:a16="http://schemas.microsoft.com/office/drawing/2014/main" xmlns="" id="{3EF811E7-6816-1A70-A12A-DB2B67015B7F}"/>
              </a:ext>
            </a:extLst>
          </p:cNvPr>
          <p:cNvSpPr/>
          <p:nvPr/>
        </p:nvSpPr>
        <p:spPr>
          <a:xfrm>
            <a:off x="11168156" y="6444700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어머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592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글씨폰트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2592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이쁘다</a:t>
            </a:r>
            <a:endParaRPr lang="en-US" altLang="ko-KR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1" name="모서리가 둥근 직사각형 23">
            <a:extLst>
              <a:ext uri="{FF2B5EF4-FFF2-40B4-BE49-F238E27FC236}">
                <a16:creationId xmlns:a16="http://schemas.microsoft.com/office/drawing/2014/main" xmlns="" id="{A7426359-1E4D-A468-7A3D-50CF1289F9B8}"/>
              </a:ext>
            </a:extLst>
          </p:cNvPr>
          <p:cNvSpPr/>
          <p:nvPr/>
        </p:nvSpPr>
        <p:spPr>
          <a:xfrm>
            <a:off x="11180682" y="7876728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내가 오더를 잘 못 내렸나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  <p:pic>
        <p:nvPicPr>
          <p:cNvPr id="23" name="그림 22" descr="https://ssl.pstatic.net/mimgnews/image/076/2019/09/03/2019090301000190500011331_20190903122218470.jpg?type=w540">
            <a:extLst>
              <a:ext uri="{FF2B5EF4-FFF2-40B4-BE49-F238E27FC236}">
                <a16:creationId xmlns:a16="http://schemas.microsoft.com/office/drawing/2014/main" xmlns="" id="{F5F20E11-4AF6-838D-834A-CDB2E8704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3" t="1635" r="16158" b="42225"/>
          <a:stretch>
            <a:fillRect/>
          </a:stretch>
        </p:blipFill>
        <p:spPr bwMode="auto">
          <a:xfrm>
            <a:off x="10171986" y="7593484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 descr="https://search.pstatic.net/common/?src=http%3A%2F%2Fimgnews.naver.net%2Fimage%2F5078%2F2012%2F10%2F13%2F201210131231291_59_20121013123502.jpg&amp;type=sc960_832">
            <a:extLst>
              <a:ext uri="{FF2B5EF4-FFF2-40B4-BE49-F238E27FC236}">
                <a16:creationId xmlns:a16="http://schemas.microsoft.com/office/drawing/2014/main" xmlns="" id="{9D5493AD-C273-0C3E-3B04-19B94DE3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t="5365" r="4543" b="30967"/>
          <a:stretch>
            <a:fillRect/>
          </a:stretch>
        </p:blipFill>
        <p:spPr bwMode="auto">
          <a:xfrm>
            <a:off x="10222087" y="6167299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 descr="https://search.pstatic.net/common/?src=http%3A%2F%2Fimgnews.naver.net%2Fimage%2F025%2F2021%2F03%2F16%2F0003085424_001_20210317021839070.jpg&amp;type=sc960_832">
            <a:extLst>
              <a:ext uri="{FF2B5EF4-FFF2-40B4-BE49-F238E27FC236}">
                <a16:creationId xmlns:a16="http://schemas.microsoft.com/office/drawing/2014/main" xmlns="" id="{DDEDB622-BB3E-4C87-3D74-9D79C0849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r="17218" b="37732"/>
          <a:stretch>
            <a:fillRect/>
          </a:stretch>
        </p:blipFill>
        <p:spPr bwMode="auto">
          <a:xfrm>
            <a:off x="10222087" y="4741114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 descr="https://search.pstatic.net/common/?src=http%3A%2F%2Fimgnews.naver.net%2Fimage%2F5348%2F2015%2F04%2F30%2F2015043015310099583_1_99_20150430153704.jpg&amp;type=sc960_832">
            <a:extLst>
              <a:ext uri="{FF2B5EF4-FFF2-40B4-BE49-F238E27FC236}">
                <a16:creationId xmlns:a16="http://schemas.microsoft.com/office/drawing/2014/main" xmlns="" id="{C48EC629-C853-9F11-E164-5EF7ECFD9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6" t="6312" r="2381" b="15333"/>
          <a:stretch>
            <a:fillRect/>
          </a:stretch>
        </p:blipFill>
        <p:spPr bwMode="auto">
          <a:xfrm>
            <a:off x="10171986" y="3314929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 descr="https://search.pstatic.net/common/?src=http%3A%2F%2Fcafefiles.naver.net%2FMjAxNzAzMThfMjQ2%2FMDAxNDg5ODA5OTY1MjAw.XvRp3quBdoXTeR-z2-81RtjOlIJmDbNIqRmStl3a2cUg.Y5HaHdtjs7ttFZgBYTfqrHB_I0gQH9e5yNv5CuagS6kg.JPEG.rnfltemf%2Fdownloadfile-45.jpg&amp;type=sc960_832">
            <a:extLst>
              <a:ext uri="{FF2B5EF4-FFF2-40B4-BE49-F238E27FC236}">
                <a16:creationId xmlns:a16="http://schemas.microsoft.com/office/drawing/2014/main" xmlns="" id="{9F986720-AB27-167D-E9D1-2F7445FD5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9204"/>
          <a:stretch>
            <a:fillRect/>
          </a:stretch>
        </p:blipFill>
        <p:spPr bwMode="auto">
          <a:xfrm>
            <a:off x="10171988" y="1888744"/>
            <a:ext cx="1180208" cy="1260195"/>
          </a:xfrm>
          <a:custGeom>
            <a:avLst/>
            <a:gdLst>
              <a:gd name="connsiteX0" fmla="*/ 1348134 w 2696267"/>
              <a:gd name="connsiteY0" fmla="*/ 0 h 2879002"/>
              <a:gd name="connsiteX1" fmla="*/ 2689308 w 2696267"/>
              <a:gd name="connsiteY1" fmla="*/ 1292321 h 2879002"/>
              <a:gd name="connsiteX2" fmla="*/ 2696267 w 2696267"/>
              <a:gd name="connsiteY2" fmla="*/ 1439480 h 2879002"/>
              <a:gd name="connsiteX3" fmla="*/ 2696267 w 2696267"/>
              <a:gd name="connsiteY3" fmla="*/ 1439522 h 2879002"/>
              <a:gd name="connsiteX4" fmla="*/ 2689308 w 2696267"/>
              <a:gd name="connsiteY4" fmla="*/ 1586682 h 2879002"/>
              <a:gd name="connsiteX5" fmla="*/ 1348134 w 2696267"/>
              <a:gd name="connsiteY5" fmla="*/ 2879002 h 2879002"/>
              <a:gd name="connsiteX6" fmla="*/ 0 w 2696267"/>
              <a:gd name="connsiteY6" fmla="*/ 1439501 h 2879002"/>
              <a:gd name="connsiteX7" fmla="*/ 1348134 w 2696267"/>
              <a:gd name="connsiteY7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6267" h="2879002">
                <a:moveTo>
                  <a:pt x="1348134" y="0"/>
                </a:moveTo>
                <a:cubicBezTo>
                  <a:pt x="2046154" y="0"/>
                  <a:pt x="2620270" y="566444"/>
                  <a:pt x="2689308" y="1292321"/>
                </a:cubicBezTo>
                <a:lnTo>
                  <a:pt x="2696267" y="1439480"/>
                </a:lnTo>
                <a:lnTo>
                  <a:pt x="2696267" y="1439522"/>
                </a:lnTo>
                <a:lnTo>
                  <a:pt x="2689308" y="1586682"/>
                </a:lnTo>
                <a:cubicBezTo>
                  <a:pt x="2620270" y="2312558"/>
                  <a:pt x="2046154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스니커즈 광고 직장인편 (online-video-cutter.com)">
            <a:hlinkClick r:id="" action="ppaction://media"/>
            <a:extLst>
              <a:ext uri="{FF2B5EF4-FFF2-40B4-BE49-F238E27FC236}">
                <a16:creationId xmlns:a16="http://schemas.microsoft.com/office/drawing/2014/main" xmlns="" id="{6BBE5839-F6BB-16AD-769C-DD3B4DFBE2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7025" y="2964374"/>
            <a:ext cx="8315205" cy="44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  <p:bldLst>
      <p:bldP spid="12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-2617661" y="803123"/>
            <a:ext cx="1396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Case3. </a:t>
            </a:r>
            <a:r>
              <a:rPr lang="ko-KR" altLang="en-US" sz="3200" b="1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밤거리가 위험하다는 뉴스를 </a:t>
            </a:r>
            <a:r>
              <a:rPr lang="ko-KR" altLang="en-US" sz="3200" b="1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접할때</a:t>
            </a:r>
            <a:endParaRPr lang="en-US" altLang="ko-KR" sz="3200" b="1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xmlns="" id="{F82D1A4E-3EC4-124E-E912-9BC9B41B4DDD}"/>
              </a:ext>
            </a:extLst>
          </p:cNvPr>
          <p:cNvSpPr/>
          <p:nvPr/>
        </p:nvSpPr>
        <p:spPr>
          <a:xfrm>
            <a:off x="11143106" y="2148612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밤에 쏘다니니까 저 모양이지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</a:t>
            </a:r>
            <a:endParaRPr lang="ko-KR" altLang="en-US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3" name="모서리가 둥근 직사각형 20">
            <a:extLst>
              <a:ext uri="{FF2B5EF4-FFF2-40B4-BE49-F238E27FC236}">
                <a16:creationId xmlns:a16="http://schemas.microsoft.com/office/drawing/2014/main" xmlns="" id="{95ACC05E-6B05-3D1A-7343-04D0FC0EF976}"/>
              </a:ext>
            </a:extLst>
          </p:cNvPr>
          <p:cNvSpPr/>
          <p:nvPr/>
        </p:nvSpPr>
        <p:spPr>
          <a:xfrm>
            <a:off x="11130581" y="3580640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조심하라고 </a:t>
            </a:r>
            <a:r>
              <a:rPr lang="ko-KR" altLang="en-US" sz="2592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일러둬야겠다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  <a:endParaRPr lang="ko-KR" altLang="en-US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4" name="모서리가 둥근 직사각형 21">
            <a:extLst>
              <a:ext uri="{FF2B5EF4-FFF2-40B4-BE49-F238E27FC236}">
                <a16:creationId xmlns:a16="http://schemas.microsoft.com/office/drawing/2014/main" xmlns="" id="{46F70DDA-7595-E58F-99EB-D90FF00F5780}"/>
              </a:ext>
            </a:extLst>
          </p:cNvPr>
          <p:cNvSpPr/>
          <p:nvPr/>
        </p:nvSpPr>
        <p:spPr>
          <a:xfrm>
            <a:off x="11343184" y="5012670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전년 대비 사고율이 </a:t>
            </a:r>
            <a:r>
              <a:rPr lang="ko-KR" altLang="en-US" sz="2592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높아졌다는건가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endParaRPr lang="ko-KR" altLang="en-US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모서리가 둥근 직사각형 22">
            <a:extLst>
              <a:ext uri="{FF2B5EF4-FFF2-40B4-BE49-F238E27FC236}">
                <a16:creationId xmlns:a16="http://schemas.microsoft.com/office/drawing/2014/main" xmlns="" id="{AE40B369-EC20-59DD-3631-AF7909276152}"/>
              </a:ext>
            </a:extLst>
          </p:cNvPr>
          <p:cNvSpPr/>
          <p:nvPr/>
        </p:nvSpPr>
        <p:spPr>
          <a:xfrm>
            <a:off x="11168156" y="6444700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 smtClean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어떡해</a:t>
            </a:r>
            <a:r>
              <a:rPr lang="en-US" altLang="ko-KR" sz="2592" dirty="0" smtClean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 </a:t>
            </a: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 밤에 약속 있는데</a:t>
            </a:r>
            <a:r>
              <a:rPr lang="en-US" altLang="ko-KR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</a:t>
            </a: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xmlns="" id="{884FF704-DEB5-7508-8929-9E54453C224B}"/>
              </a:ext>
            </a:extLst>
          </p:cNvPr>
          <p:cNvSpPr/>
          <p:nvPr/>
        </p:nvSpPr>
        <p:spPr>
          <a:xfrm>
            <a:off x="11180682" y="7876728"/>
            <a:ext cx="5462400" cy="7457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밤에는 되도록 안 다녀야 </a:t>
            </a:r>
            <a:r>
              <a:rPr lang="ko-KR" altLang="en-US" sz="2592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겠어</a:t>
            </a:r>
            <a:endParaRPr lang="en-US" altLang="ko-KR" sz="259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9" name="그림 8" descr="https://ssl.pstatic.net/mimgnews/image/076/2019/09/03/2019090301000190500011331_20190903122218470.jpg?type=w540">
            <a:extLst>
              <a:ext uri="{FF2B5EF4-FFF2-40B4-BE49-F238E27FC236}">
                <a16:creationId xmlns:a16="http://schemas.microsoft.com/office/drawing/2014/main" xmlns="" id="{45549EEE-5248-AE0E-49CF-93BEC575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3" t="1635" r="16158" b="42225"/>
          <a:stretch>
            <a:fillRect/>
          </a:stretch>
        </p:blipFill>
        <p:spPr bwMode="auto">
          <a:xfrm>
            <a:off x="10171986" y="7593484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https://search.pstatic.net/common/?src=http%3A%2F%2Fimgnews.naver.net%2Fimage%2F5078%2F2012%2F10%2F13%2F201210131231291_59_20121013123502.jpg&amp;type=sc960_832">
            <a:extLst>
              <a:ext uri="{FF2B5EF4-FFF2-40B4-BE49-F238E27FC236}">
                <a16:creationId xmlns:a16="http://schemas.microsoft.com/office/drawing/2014/main" xmlns="" id="{C8E6F9C7-EB1C-D9F1-AF3B-7589E3B09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" t="5365" r="4543" b="30967"/>
          <a:stretch>
            <a:fillRect/>
          </a:stretch>
        </p:blipFill>
        <p:spPr bwMode="auto">
          <a:xfrm>
            <a:off x="10222087" y="6167299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 descr="https://search.pstatic.net/common/?src=http%3A%2F%2Fimgnews.naver.net%2Fimage%2F025%2F2021%2F03%2F16%2F0003085424_001_20210317021839070.jpg&amp;type=sc960_832">
            <a:extLst>
              <a:ext uri="{FF2B5EF4-FFF2-40B4-BE49-F238E27FC236}">
                <a16:creationId xmlns:a16="http://schemas.microsoft.com/office/drawing/2014/main" xmlns="" id="{F703EF44-91D8-9F46-CB86-D7A47E002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r="17218" b="37732"/>
          <a:stretch>
            <a:fillRect/>
          </a:stretch>
        </p:blipFill>
        <p:spPr bwMode="auto">
          <a:xfrm>
            <a:off x="10222087" y="4741114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https://search.pstatic.net/common/?src=http%3A%2F%2Fimgnews.naver.net%2Fimage%2F5348%2F2015%2F04%2F30%2F2015043015310099583_1_99_20150430153704.jpg&amp;type=sc960_832">
            <a:extLst>
              <a:ext uri="{FF2B5EF4-FFF2-40B4-BE49-F238E27FC236}">
                <a16:creationId xmlns:a16="http://schemas.microsoft.com/office/drawing/2014/main" xmlns="" id="{742D8804-8373-D4AB-5325-344917F58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6" t="6312" r="2381" b="15333"/>
          <a:stretch>
            <a:fillRect/>
          </a:stretch>
        </p:blipFill>
        <p:spPr bwMode="auto">
          <a:xfrm>
            <a:off x="10171986" y="3314929"/>
            <a:ext cx="1180208" cy="1260195"/>
          </a:xfrm>
          <a:custGeom>
            <a:avLst/>
            <a:gdLst>
              <a:gd name="connsiteX0" fmla="*/ 1348134 w 2696268"/>
              <a:gd name="connsiteY0" fmla="*/ 0 h 2879002"/>
              <a:gd name="connsiteX1" fmla="*/ 2696268 w 2696268"/>
              <a:gd name="connsiteY1" fmla="*/ 1439501 h 2879002"/>
              <a:gd name="connsiteX2" fmla="*/ 1348134 w 2696268"/>
              <a:gd name="connsiteY2" fmla="*/ 2879002 h 2879002"/>
              <a:gd name="connsiteX3" fmla="*/ 0 w 2696268"/>
              <a:gd name="connsiteY3" fmla="*/ 1439501 h 2879002"/>
              <a:gd name="connsiteX4" fmla="*/ 1348134 w 2696268"/>
              <a:gd name="connsiteY4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6268" h="2879002">
                <a:moveTo>
                  <a:pt x="1348134" y="0"/>
                </a:moveTo>
                <a:cubicBezTo>
                  <a:pt x="2092688" y="0"/>
                  <a:pt x="2696268" y="644487"/>
                  <a:pt x="2696268" y="1439501"/>
                </a:cubicBezTo>
                <a:cubicBezTo>
                  <a:pt x="2696268" y="2234515"/>
                  <a:pt x="2092688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 descr="https://search.pstatic.net/common/?src=http%3A%2F%2Fcafefiles.naver.net%2FMjAxNzAzMThfMjQ2%2FMDAxNDg5ODA5OTY1MjAw.XvRp3quBdoXTeR-z2-81RtjOlIJmDbNIqRmStl3a2cUg.Y5HaHdtjs7ttFZgBYTfqrHB_I0gQH9e5yNv5CuagS6kg.JPEG.rnfltemf%2Fdownloadfile-45.jpg&amp;type=sc960_832">
            <a:extLst>
              <a:ext uri="{FF2B5EF4-FFF2-40B4-BE49-F238E27FC236}">
                <a16:creationId xmlns:a16="http://schemas.microsoft.com/office/drawing/2014/main" xmlns="" id="{75D0377C-E266-3351-04DA-D3FA44C2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9204"/>
          <a:stretch>
            <a:fillRect/>
          </a:stretch>
        </p:blipFill>
        <p:spPr bwMode="auto">
          <a:xfrm>
            <a:off x="10171988" y="1888744"/>
            <a:ext cx="1180208" cy="1260195"/>
          </a:xfrm>
          <a:custGeom>
            <a:avLst/>
            <a:gdLst>
              <a:gd name="connsiteX0" fmla="*/ 1348134 w 2696267"/>
              <a:gd name="connsiteY0" fmla="*/ 0 h 2879002"/>
              <a:gd name="connsiteX1" fmla="*/ 2689308 w 2696267"/>
              <a:gd name="connsiteY1" fmla="*/ 1292321 h 2879002"/>
              <a:gd name="connsiteX2" fmla="*/ 2696267 w 2696267"/>
              <a:gd name="connsiteY2" fmla="*/ 1439480 h 2879002"/>
              <a:gd name="connsiteX3" fmla="*/ 2696267 w 2696267"/>
              <a:gd name="connsiteY3" fmla="*/ 1439522 h 2879002"/>
              <a:gd name="connsiteX4" fmla="*/ 2689308 w 2696267"/>
              <a:gd name="connsiteY4" fmla="*/ 1586682 h 2879002"/>
              <a:gd name="connsiteX5" fmla="*/ 1348134 w 2696267"/>
              <a:gd name="connsiteY5" fmla="*/ 2879002 h 2879002"/>
              <a:gd name="connsiteX6" fmla="*/ 0 w 2696267"/>
              <a:gd name="connsiteY6" fmla="*/ 1439501 h 2879002"/>
              <a:gd name="connsiteX7" fmla="*/ 1348134 w 2696267"/>
              <a:gd name="connsiteY7" fmla="*/ 0 h 287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6267" h="2879002">
                <a:moveTo>
                  <a:pt x="1348134" y="0"/>
                </a:moveTo>
                <a:cubicBezTo>
                  <a:pt x="2046154" y="0"/>
                  <a:pt x="2620270" y="566444"/>
                  <a:pt x="2689308" y="1292321"/>
                </a:cubicBezTo>
                <a:lnTo>
                  <a:pt x="2696267" y="1439480"/>
                </a:lnTo>
                <a:lnTo>
                  <a:pt x="2696267" y="1439522"/>
                </a:lnTo>
                <a:lnTo>
                  <a:pt x="2689308" y="1586682"/>
                </a:lnTo>
                <a:cubicBezTo>
                  <a:pt x="2620270" y="2312558"/>
                  <a:pt x="2046154" y="2879002"/>
                  <a:pt x="1348134" y="2879002"/>
                </a:cubicBezTo>
                <a:cubicBezTo>
                  <a:pt x="603580" y="2879002"/>
                  <a:pt x="0" y="2234515"/>
                  <a:pt x="0" y="1439501"/>
                </a:cubicBezTo>
                <a:cubicBezTo>
                  <a:pt x="0" y="644487"/>
                  <a:pt x="603580" y="0"/>
                  <a:pt x="1348134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85D80F3-FD4F-1A07-CD92-DE48B23E25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1" b="4484"/>
          <a:stretch/>
        </p:blipFill>
        <p:spPr>
          <a:xfrm>
            <a:off x="816609" y="2318735"/>
            <a:ext cx="8229180" cy="613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1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유형별 긍정적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부정적 측면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5070AFE-E67B-F579-1E42-CC47F440F205}"/>
              </a:ext>
            </a:extLst>
          </p:cNvPr>
          <p:cNvGrpSpPr/>
          <p:nvPr/>
        </p:nvGrpSpPr>
        <p:grpSpPr>
          <a:xfrm>
            <a:off x="875543" y="1921775"/>
            <a:ext cx="2422519" cy="2347809"/>
            <a:chOff x="6057143" y="2063981"/>
            <a:chExt cx="6171429" cy="6157751"/>
          </a:xfrm>
        </p:grpSpPr>
        <p:grpSp>
          <p:nvGrpSpPr>
            <p:cNvPr id="9" name="그룹 1001">
              <a:extLst>
                <a:ext uri="{FF2B5EF4-FFF2-40B4-BE49-F238E27FC236}">
                  <a16:creationId xmlns:a16="http://schemas.microsoft.com/office/drawing/2014/main" xmlns="" id="{4601D7A6-BB0F-5A0A-1BB8-6CB147A38239}"/>
                </a:ext>
              </a:extLst>
            </p:cNvPr>
            <p:cNvGrpSpPr/>
            <p:nvPr/>
          </p:nvGrpSpPr>
          <p:grpSpPr>
            <a:xfrm>
              <a:off x="6057143" y="2063981"/>
              <a:ext cx="6171429" cy="6157751"/>
              <a:chOff x="6057143" y="2063981"/>
              <a:chExt cx="6171429" cy="6157751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xmlns="" id="{DF91B5AD-22DF-3A97-D5C7-0BC349410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57143" y="2063981"/>
                <a:ext cx="6171429" cy="6157751"/>
              </a:xfrm>
              <a:prstGeom prst="rect">
                <a:avLst/>
              </a:prstGeom>
            </p:spPr>
          </p:pic>
        </p:grpSp>
        <p:grpSp>
          <p:nvGrpSpPr>
            <p:cNvPr id="14" name="그룹 1002">
              <a:extLst>
                <a:ext uri="{FF2B5EF4-FFF2-40B4-BE49-F238E27FC236}">
                  <a16:creationId xmlns:a16="http://schemas.microsoft.com/office/drawing/2014/main" xmlns="" id="{876C835C-701C-6E6C-4115-516542B6E48F}"/>
                </a:ext>
              </a:extLst>
            </p:cNvPr>
            <p:cNvGrpSpPr/>
            <p:nvPr/>
          </p:nvGrpSpPr>
          <p:grpSpPr>
            <a:xfrm>
              <a:off x="6342857" y="5137220"/>
              <a:ext cx="5544398" cy="44353"/>
              <a:chOff x="6342857" y="5137220"/>
              <a:chExt cx="5544398" cy="44353"/>
            </a:xfrm>
          </p:grpSpPr>
          <p:pic>
            <p:nvPicPr>
              <p:cNvPr id="15" name="Object 5">
                <a:extLst>
                  <a:ext uri="{FF2B5EF4-FFF2-40B4-BE49-F238E27FC236}">
                    <a16:creationId xmlns:a16="http://schemas.microsoft.com/office/drawing/2014/main" xmlns="" id="{3B1E71A9-217A-A3D5-9FFD-D724D6E96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42857" y="5137220"/>
                <a:ext cx="5544398" cy="44353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335781E-5F44-81F6-5DAD-0E0F14DB307E}"/>
              </a:ext>
            </a:extLst>
          </p:cNvPr>
          <p:cNvSpPr txBox="1"/>
          <p:nvPr/>
        </p:nvSpPr>
        <p:spPr>
          <a:xfrm>
            <a:off x="1650659" y="2381886"/>
            <a:ext cx="1824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CP</a:t>
            </a:r>
            <a:endParaRPr lang="ko-KR" altLang="en-US" sz="3600" b="1" dirty="0">
              <a:solidFill>
                <a:srgbClr val="C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1277253" y="3287247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통제자아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B930C249-F5EA-E8A3-8750-43CBA9AD82B7}"/>
              </a:ext>
            </a:extLst>
          </p:cNvPr>
          <p:cNvGrpSpPr/>
          <p:nvPr/>
        </p:nvGrpSpPr>
        <p:grpSpPr>
          <a:xfrm rot="9164760">
            <a:off x="11036570" y="4363211"/>
            <a:ext cx="5022927" cy="6325708"/>
            <a:chOff x="3971010" y="1140899"/>
            <a:chExt cx="6171429" cy="8026236"/>
          </a:xfrm>
        </p:grpSpPr>
        <p:grpSp>
          <p:nvGrpSpPr>
            <p:cNvPr id="28" name="그룹 1002">
              <a:extLst>
                <a:ext uri="{FF2B5EF4-FFF2-40B4-BE49-F238E27FC236}">
                  <a16:creationId xmlns:a16="http://schemas.microsoft.com/office/drawing/2014/main" xmlns="" id="{12098014-8ED2-1B7A-A38A-86352B8F32B3}"/>
                </a:ext>
              </a:extLst>
            </p:cNvPr>
            <p:cNvGrpSpPr/>
            <p:nvPr/>
          </p:nvGrpSpPr>
          <p:grpSpPr>
            <a:xfrm>
              <a:off x="3971010" y="2995706"/>
              <a:ext cx="6171429" cy="6171429"/>
              <a:chOff x="10735931" y="2149495"/>
              <a:chExt cx="6171429" cy="6171429"/>
            </a:xfrm>
          </p:grpSpPr>
          <p:pic>
            <p:nvPicPr>
              <p:cNvPr id="29" name="Object 5">
                <a:extLst>
                  <a:ext uri="{FF2B5EF4-FFF2-40B4-BE49-F238E27FC236}">
                    <a16:creationId xmlns:a16="http://schemas.microsoft.com/office/drawing/2014/main" xmlns="" id="{444CE823-F5EA-F2B9-9EF7-1B7AE21D8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35931" y="2149495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xmlns="" id="{9B6D2A02-B975-7A2C-2510-82D44E3C5F5D}"/>
                </a:ext>
              </a:extLst>
            </p:cNvPr>
            <p:cNvGrpSpPr/>
            <p:nvPr/>
          </p:nvGrpSpPr>
          <p:grpSpPr>
            <a:xfrm>
              <a:off x="4473489" y="1140899"/>
              <a:ext cx="2174120" cy="2174120"/>
              <a:chOff x="11238410" y="294688"/>
              <a:chExt cx="2174120" cy="2174120"/>
            </a:xfrm>
          </p:grpSpPr>
          <p:pic>
            <p:nvPicPr>
              <p:cNvPr id="31" name="Object 8">
                <a:extLst>
                  <a:ext uri="{FF2B5EF4-FFF2-40B4-BE49-F238E27FC236}">
                    <a16:creationId xmlns:a16="http://schemas.microsoft.com/office/drawing/2014/main" xmlns="" id="{992F21B6-B63B-7C6D-89F1-D3744894D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7560000">
                <a:off x="11238410" y="294688"/>
                <a:ext cx="2174120" cy="2174120"/>
              </a:xfrm>
              <a:prstGeom prst="rect">
                <a:avLst/>
              </a:prstGeom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3F3C0EFC-7F1C-40C7-8E01-F4E9CB7B1814}"/>
              </a:ext>
            </a:extLst>
          </p:cNvPr>
          <p:cNvGrpSpPr/>
          <p:nvPr/>
        </p:nvGrpSpPr>
        <p:grpSpPr>
          <a:xfrm rot="9870705">
            <a:off x="3018049" y="3611900"/>
            <a:ext cx="5910781" cy="5774271"/>
            <a:chOff x="1047042" y="2149495"/>
            <a:chExt cx="7558633" cy="7512457"/>
          </a:xfrm>
        </p:grpSpPr>
        <p:grpSp>
          <p:nvGrpSpPr>
            <p:cNvPr id="33" name="그룹 1001">
              <a:extLst>
                <a:ext uri="{FF2B5EF4-FFF2-40B4-BE49-F238E27FC236}">
                  <a16:creationId xmlns:a16="http://schemas.microsoft.com/office/drawing/2014/main" xmlns="" id="{4B41D390-CCD1-AB28-F0B2-35647E20AE3D}"/>
                </a:ext>
              </a:extLst>
            </p:cNvPr>
            <p:cNvGrpSpPr/>
            <p:nvPr/>
          </p:nvGrpSpPr>
          <p:grpSpPr>
            <a:xfrm>
              <a:off x="1047042" y="2149495"/>
              <a:ext cx="6171429" cy="6171429"/>
              <a:chOff x="1047042" y="2149495"/>
              <a:chExt cx="6171429" cy="6171429"/>
            </a:xfrm>
          </p:grpSpPr>
          <p:pic>
            <p:nvPicPr>
              <p:cNvPr id="34" name="Object 2">
                <a:extLst>
                  <a:ext uri="{FF2B5EF4-FFF2-40B4-BE49-F238E27FC236}">
                    <a16:creationId xmlns:a16="http://schemas.microsoft.com/office/drawing/2014/main" xmlns="" id="{5969EE28-635B-9E6A-298F-C8C1239E0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7042" y="2149495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xmlns="" id="{4B0F6AD7-F451-C61F-FC6E-8C9C5BF6D66F}"/>
                </a:ext>
              </a:extLst>
            </p:cNvPr>
            <p:cNvGrpSpPr/>
            <p:nvPr/>
          </p:nvGrpSpPr>
          <p:grpSpPr>
            <a:xfrm>
              <a:off x="6431555" y="7487832"/>
              <a:ext cx="2174120" cy="2174120"/>
              <a:chOff x="6431555" y="7487832"/>
              <a:chExt cx="2174120" cy="2174120"/>
            </a:xfrm>
          </p:grpSpPr>
          <p:pic>
            <p:nvPicPr>
              <p:cNvPr id="36" name="Object 11">
                <a:extLst>
                  <a:ext uri="{FF2B5EF4-FFF2-40B4-BE49-F238E27FC236}">
                    <a16:creationId xmlns:a16="http://schemas.microsoft.com/office/drawing/2014/main" xmlns="" id="{8F38E626-E464-DB62-299E-FC1D74A19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6300000">
                <a:off x="6431555" y="7487832"/>
                <a:ext cx="2174120" cy="2174120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A7B93AA-17B9-3681-F6CD-2D7AA7567690}"/>
              </a:ext>
            </a:extLst>
          </p:cNvPr>
          <p:cNvSpPr txBox="1"/>
          <p:nvPr/>
        </p:nvSpPr>
        <p:spPr>
          <a:xfrm>
            <a:off x="4686163" y="5027038"/>
            <a:ext cx="40077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규칙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질서 존중</a:t>
            </a:r>
            <a:endParaRPr lang="en-US" altLang="ko-KR" sz="3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책임감 </a:t>
            </a:r>
          </a:p>
          <a:p>
            <a:pPr algn="ctr"/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권위적</a:t>
            </a:r>
          </a:p>
          <a:p>
            <a:pPr algn="ctr"/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일관적</a:t>
            </a:r>
            <a:endParaRPr lang="en-US" altLang="ko-KR" sz="3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자기관리 철저</a:t>
            </a:r>
          </a:p>
          <a:p>
            <a:pPr algn="ctr"/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전통적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규범적</a:t>
            </a:r>
          </a:p>
          <a:p>
            <a:pPr algn="ctr"/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선악의 구별</a:t>
            </a:r>
            <a:endParaRPr lang="en-US" altLang="ko-KR" sz="3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강한 리더십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D90E702-AE15-B58E-4EEF-DF6F6E479A65}"/>
              </a:ext>
            </a:extLst>
          </p:cNvPr>
          <p:cNvSpPr txBox="1"/>
          <p:nvPr/>
        </p:nvSpPr>
        <p:spPr>
          <a:xfrm>
            <a:off x="11210559" y="5110222"/>
            <a:ext cx="4007721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통제 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비판 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비난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명령조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경고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위협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훈계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설교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충고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해결방법제시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편견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A793843-10DB-D1CE-A07B-C6449C05E2E5}"/>
              </a:ext>
            </a:extLst>
          </p:cNvPr>
          <p:cNvSpPr txBox="1"/>
          <p:nvPr/>
        </p:nvSpPr>
        <p:spPr>
          <a:xfrm>
            <a:off x="5434356" y="3913014"/>
            <a:ext cx="2496277" cy="4201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긍정적 측면 </a:t>
            </a:r>
            <a:r>
              <a:rPr lang="en-US" altLang="ko-KR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 OK )</a:t>
            </a:r>
            <a:endParaRPr lang="ko-KR" altLang="en-US" sz="2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4ADABB-8FD2-4AD4-2C79-815BBD32F260}"/>
              </a:ext>
            </a:extLst>
          </p:cNvPr>
          <p:cNvSpPr txBox="1"/>
          <p:nvPr/>
        </p:nvSpPr>
        <p:spPr>
          <a:xfrm>
            <a:off x="11018006" y="3787422"/>
            <a:ext cx="3491444" cy="4201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부정적 측면 </a:t>
            </a:r>
            <a:r>
              <a:rPr lang="en-US" altLang="ko-KR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 Not -OK )</a:t>
            </a:r>
            <a:endParaRPr lang="ko-KR" altLang="en-US" sz="2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xmlns="" id="{83DFB2E6-171C-D592-34FB-F560C911A11A}"/>
              </a:ext>
            </a:extLst>
          </p:cNvPr>
          <p:cNvSpPr/>
          <p:nvPr/>
        </p:nvSpPr>
        <p:spPr>
          <a:xfrm flipH="1">
            <a:off x="4085557" y="2207866"/>
            <a:ext cx="2987509" cy="1122171"/>
          </a:xfrm>
          <a:prstGeom prst="wedgeRoundRectCallout">
            <a:avLst>
              <a:gd name="adj1" fmla="val -47233"/>
              <a:gd name="adj2" fmla="val 80278"/>
              <a:gd name="adj3" fmla="val 16667"/>
            </a:avLst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나만 믿고 따라와</a:t>
            </a:r>
            <a:r>
              <a:rPr kumimoji="0" lang="en-US" altLang="ko-KR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책임지고 답을 내겠어</a:t>
            </a:r>
            <a:r>
              <a:rPr kumimoji="0" lang="en-US" altLang="ko-KR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xmlns="" id="{8C43E689-67B5-FB84-74E8-D735A5425324}"/>
              </a:ext>
            </a:extLst>
          </p:cNvPr>
          <p:cNvSpPr/>
          <p:nvPr/>
        </p:nvSpPr>
        <p:spPr>
          <a:xfrm>
            <a:off x="11596424" y="2082258"/>
            <a:ext cx="3648405" cy="1179483"/>
          </a:xfrm>
          <a:prstGeom prst="wedgeRoundRectCallout">
            <a:avLst>
              <a:gd name="adj1" fmla="val -38174"/>
              <a:gd name="adj2" fmla="val 90553"/>
              <a:gd name="adj3" fmla="val 16667"/>
            </a:avLst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 정도밖에 못하니</a:t>
            </a:r>
            <a:r>
              <a:rPr kumimoji="0" lang="en-US" altLang="ko-KR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그건 너무 당연한 거 아냐</a:t>
            </a:r>
            <a:r>
              <a:rPr kumimoji="0" lang="en-US" altLang="ko-KR" sz="1867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xmlns="" id="{9CB96DE5-40FF-DB8E-FF37-63871249F369}"/>
              </a:ext>
            </a:extLst>
          </p:cNvPr>
          <p:cNvSpPr/>
          <p:nvPr/>
        </p:nvSpPr>
        <p:spPr>
          <a:xfrm flipH="1">
            <a:off x="7962841" y="6566623"/>
            <a:ext cx="3503712" cy="1920213"/>
          </a:xfrm>
          <a:prstGeom prst="wedgeRoundRectCallout">
            <a:avLst>
              <a:gd name="adj1" fmla="val 20373"/>
              <a:gd name="adj2" fmla="val -68806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강사의 </a:t>
            </a:r>
            <a:r>
              <a:rPr lang="ko-KR" altLang="en-US" sz="1867" dirty="0" err="1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코칭팁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 </a:t>
            </a:r>
            <a:b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endParaRPr lang="en-US" altLang="ko-KR" sz="1867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1867" dirty="0" err="1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답정러가</a:t>
            </a:r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아닌 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/>
            </a:r>
            <a:b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결과를 열어놓고 대화하면 </a:t>
            </a:r>
            <a:endParaRPr lang="en-US" altLang="ko-KR" sz="1867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어떨까요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429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1339995" y="4152930"/>
            <a:ext cx="148761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좋은 소통을 위한 자기 점검</a:t>
            </a:r>
            <a:r>
              <a:rPr lang="en-US" altLang="ko-KR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93405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유형별 긍정적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부정적 측면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5070AFE-E67B-F579-1E42-CC47F440F205}"/>
              </a:ext>
            </a:extLst>
          </p:cNvPr>
          <p:cNvGrpSpPr/>
          <p:nvPr/>
        </p:nvGrpSpPr>
        <p:grpSpPr>
          <a:xfrm>
            <a:off x="875543" y="1921775"/>
            <a:ext cx="2422519" cy="2347809"/>
            <a:chOff x="6057143" y="2063981"/>
            <a:chExt cx="6171429" cy="6157751"/>
          </a:xfrm>
        </p:grpSpPr>
        <p:grpSp>
          <p:nvGrpSpPr>
            <p:cNvPr id="9" name="그룹 1001">
              <a:extLst>
                <a:ext uri="{FF2B5EF4-FFF2-40B4-BE49-F238E27FC236}">
                  <a16:creationId xmlns:a16="http://schemas.microsoft.com/office/drawing/2014/main" xmlns="" id="{4601D7A6-BB0F-5A0A-1BB8-6CB147A38239}"/>
                </a:ext>
              </a:extLst>
            </p:cNvPr>
            <p:cNvGrpSpPr/>
            <p:nvPr/>
          </p:nvGrpSpPr>
          <p:grpSpPr>
            <a:xfrm>
              <a:off x="6057143" y="2063981"/>
              <a:ext cx="6171429" cy="6157751"/>
              <a:chOff x="6057143" y="2063981"/>
              <a:chExt cx="6171429" cy="6157751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xmlns="" id="{DF91B5AD-22DF-3A97-D5C7-0BC349410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57143" y="2063981"/>
                <a:ext cx="6171429" cy="6157751"/>
              </a:xfrm>
              <a:prstGeom prst="rect">
                <a:avLst/>
              </a:prstGeom>
            </p:spPr>
          </p:pic>
        </p:grpSp>
        <p:grpSp>
          <p:nvGrpSpPr>
            <p:cNvPr id="14" name="그룹 1002">
              <a:extLst>
                <a:ext uri="{FF2B5EF4-FFF2-40B4-BE49-F238E27FC236}">
                  <a16:creationId xmlns:a16="http://schemas.microsoft.com/office/drawing/2014/main" xmlns="" id="{876C835C-701C-6E6C-4115-516542B6E48F}"/>
                </a:ext>
              </a:extLst>
            </p:cNvPr>
            <p:cNvGrpSpPr/>
            <p:nvPr/>
          </p:nvGrpSpPr>
          <p:grpSpPr>
            <a:xfrm>
              <a:off x="6342857" y="5137220"/>
              <a:ext cx="5544398" cy="44353"/>
              <a:chOff x="6342857" y="5137220"/>
              <a:chExt cx="5544398" cy="44353"/>
            </a:xfrm>
          </p:grpSpPr>
          <p:pic>
            <p:nvPicPr>
              <p:cNvPr id="15" name="Object 5">
                <a:extLst>
                  <a:ext uri="{FF2B5EF4-FFF2-40B4-BE49-F238E27FC236}">
                    <a16:creationId xmlns:a16="http://schemas.microsoft.com/office/drawing/2014/main" xmlns="" id="{3B1E71A9-217A-A3D5-9FFD-D724D6E96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42857" y="5137220"/>
                <a:ext cx="5544398" cy="44353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335781E-5F44-81F6-5DAD-0E0F14DB307E}"/>
              </a:ext>
            </a:extLst>
          </p:cNvPr>
          <p:cNvSpPr txBox="1"/>
          <p:nvPr/>
        </p:nvSpPr>
        <p:spPr>
          <a:xfrm>
            <a:off x="1650659" y="2381886"/>
            <a:ext cx="1824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NP</a:t>
            </a:r>
            <a:endParaRPr lang="ko-KR" altLang="en-US" sz="3600" b="1" dirty="0">
              <a:solidFill>
                <a:srgbClr val="C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1277253" y="3287247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양육자아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B930C249-F5EA-E8A3-8750-43CBA9AD82B7}"/>
              </a:ext>
            </a:extLst>
          </p:cNvPr>
          <p:cNvGrpSpPr/>
          <p:nvPr/>
        </p:nvGrpSpPr>
        <p:grpSpPr>
          <a:xfrm rot="9164760">
            <a:off x="11036570" y="4363211"/>
            <a:ext cx="5022927" cy="6325708"/>
            <a:chOff x="3971010" y="1140899"/>
            <a:chExt cx="6171429" cy="8026236"/>
          </a:xfrm>
        </p:grpSpPr>
        <p:grpSp>
          <p:nvGrpSpPr>
            <p:cNvPr id="28" name="그룹 1002">
              <a:extLst>
                <a:ext uri="{FF2B5EF4-FFF2-40B4-BE49-F238E27FC236}">
                  <a16:creationId xmlns:a16="http://schemas.microsoft.com/office/drawing/2014/main" xmlns="" id="{12098014-8ED2-1B7A-A38A-86352B8F32B3}"/>
                </a:ext>
              </a:extLst>
            </p:cNvPr>
            <p:cNvGrpSpPr/>
            <p:nvPr/>
          </p:nvGrpSpPr>
          <p:grpSpPr>
            <a:xfrm>
              <a:off x="3971010" y="2995706"/>
              <a:ext cx="6171429" cy="6171429"/>
              <a:chOff x="10735931" y="2149495"/>
              <a:chExt cx="6171429" cy="6171429"/>
            </a:xfrm>
          </p:grpSpPr>
          <p:pic>
            <p:nvPicPr>
              <p:cNvPr id="29" name="Object 5">
                <a:extLst>
                  <a:ext uri="{FF2B5EF4-FFF2-40B4-BE49-F238E27FC236}">
                    <a16:creationId xmlns:a16="http://schemas.microsoft.com/office/drawing/2014/main" xmlns="" id="{444CE823-F5EA-F2B9-9EF7-1B7AE21D8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35931" y="2149495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xmlns="" id="{9B6D2A02-B975-7A2C-2510-82D44E3C5F5D}"/>
                </a:ext>
              </a:extLst>
            </p:cNvPr>
            <p:cNvGrpSpPr/>
            <p:nvPr/>
          </p:nvGrpSpPr>
          <p:grpSpPr>
            <a:xfrm>
              <a:off x="4473489" y="1140899"/>
              <a:ext cx="2174120" cy="2174120"/>
              <a:chOff x="11238410" y="294688"/>
              <a:chExt cx="2174120" cy="2174120"/>
            </a:xfrm>
          </p:grpSpPr>
          <p:pic>
            <p:nvPicPr>
              <p:cNvPr id="31" name="Object 8">
                <a:extLst>
                  <a:ext uri="{FF2B5EF4-FFF2-40B4-BE49-F238E27FC236}">
                    <a16:creationId xmlns:a16="http://schemas.microsoft.com/office/drawing/2014/main" xmlns="" id="{992F21B6-B63B-7C6D-89F1-D3744894D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7560000">
                <a:off x="11238410" y="294688"/>
                <a:ext cx="2174120" cy="2174120"/>
              </a:xfrm>
              <a:prstGeom prst="rect">
                <a:avLst/>
              </a:prstGeom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3F3C0EFC-7F1C-40C7-8E01-F4E9CB7B1814}"/>
              </a:ext>
            </a:extLst>
          </p:cNvPr>
          <p:cNvGrpSpPr/>
          <p:nvPr/>
        </p:nvGrpSpPr>
        <p:grpSpPr>
          <a:xfrm rot="9870705">
            <a:off x="3018049" y="3611900"/>
            <a:ext cx="5910781" cy="5774271"/>
            <a:chOff x="1047042" y="2149495"/>
            <a:chExt cx="7558633" cy="7512457"/>
          </a:xfrm>
        </p:grpSpPr>
        <p:grpSp>
          <p:nvGrpSpPr>
            <p:cNvPr id="33" name="그룹 1001">
              <a:extLst>
                <a:ext uri="{FF2B5EF4-FFF2-40B4-BE49-F238E27FC236}">
                  <a16:creationId xmlns:a16="http://schemas.microsoft.com/office/drawing/2014/main" xmlns="" id="{4B41D390-CCD1-AB28-F0B2-35647E20AE3D}"/>
                </a:ext>
              </a:extLst>
            </p:cNvPr>
            <p:cNvGrpSpPr/>
            <p:nvPr/>
          </p:nvGrpSpPr>
          <p:grpSpPr>
            <a:xfrm>
              <a:off x="1047042" y="2149495"/>
              <a:ext cx="6171429" cy="6171429"/>
              <a:chOff x="1047042" y="2149495"/>
              <a:chExt cx="6171429" cy="6171429"/>
            </a:xfrm>
          </p:grpSpPr>
          <p:pic>
            <p:nvPicPr>
              <p:cNvPr id="34" name="Object 2">
                <a:extLst>
                  <a:ext uri="{FF2B5EF4-FFF2-40B4-BE49-F238E27FC236}">
                    <a16:creationId xmlns:a16="http://schemas.microsoft.com/office/drawing/2014/main" xmlns="" id="{5969EE28-635B-9E6A-298F-C8C1239E0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7042" y="2149495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xmlns="" id="{4B0F6AD7-F451-C61F-FC6E-8C9C5BF6D66F}"/>
                </a:ext>
              </a:extLst>
            </p:cNvPr>
            <p:cNvGrpSpPr/>
            <p:nvPr/>
          </p:nvGrpSpPr>
          <p:grpSpPr>
            <a:xfrm>
              <a:off x="6431555" y="7487832"/>
              <a:ext cx="2174120" cy="2174120"/>
              <a:chOff x="6431555" y="7487832"/>
              <a:chExt cx="2174120" cy="2174120"/>
            </a:xfrm>
          </p:grpSpPr>
          <p:pic>
            <p:nvPicPr>
              <p:cNvPr id="36" name="Object 11">
                <a:extLst>
                  <a:ext uri="{FF2B5EF4-FFF2-40B4-BE49-F238E27FC236}">
                    <a16:creationId xmlns:a16="http://schemas.microsoft.com/office/drawing/2014/main" xmlns="" id="{8F38E626-E464-DB62-299E-FC1D74A19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6300000">
                <a:off x="6431555" y="7487832"/>
                <a:ext cx="2174120" cy="2174120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A7B93AA-17B9-3681-F6CD-2D7AA7567690}"/>
              </a:ext>
            </a:extLst>
          </p:cNvPr>
          <p:cNvSpPr txBox="1"/>
          <p:nvPr/>
        </p:nvSpPr>
        <p:spPr>
          <a:xfrm>
            <a:off x="4686163" y="5027038"/>
            <a:ext cx="4007721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따뜻하고 온정적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양육적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보호적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지지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배려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염려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걱정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이해 많고 수용적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D90E702-AE15-B58E-4EEF-DF6F6E479A65}"/>
              </a:ext>
            </a:extLst>
          </p:cNvPr>
          <p:cNvSpPr txBox="1"/>
          <p:nvPr/>
        </p:nvSpPr>
        <p:spPr>
          <a:xfrm>
            <a:off x="11210559" y="5110222"/>
            <a:ext cx="453919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지나친 관심 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배려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과보호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과잉 관여 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간섭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상대방을 무력하게 취급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역성들기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동조적 찬성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논리적 설득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논쟁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A793843-10DB-D1CE-A07B-C6449C05E2E5}"/>
              </a:ext>
            </a:extLst>
          </p:cNvPr>
          <p:cNvSpPr txBox="1"/>
          <p:nvPr/>
        </p:nvSpPr>
        <p:spPr>
          <a:xfrm>
            <a:off x="5434356" y="3913014"/>
            <a:ext cx="2496277" cy="4201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긍정적 측면 </a:t>
            </a:r>
            <a:r>
              <a:rPr lang="en-US" altLang="ko-KR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 OK )</a:t>
            </a:r>
            <a:endParaRPr lang="ko-KR" altLang="en-US" sz="2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4ADABB-8FD2-4AD4-2C79-815BBD32F260}"/>
              </a:ext>
            </a:extLst>
          </p:cNvPr>
          <p:cNvSpPr txBox="1"/>
          <p:nvPr/>
        </p:nvSpPr>
        <p:spPr>
          <a:xfrm>
            <a:off x="11018006" y="3787422"/>
            <a:ext cx="3491444" cy="4201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부정적 측면 </a:t>
            </a:r>
            <a:r>
              <a:rPr lang="en-US" altLang="ko-KR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 Not -OK )</a:t>
            </a:r>
            <a:endParaRPr lang="ko-KR" altLang="en-US" sz="2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xmlns="" id="{83DFB2E6-171C-D592-34FB-F560C911A11A}"/>
              </a:ext>
            </a:extLst>
          </p:cNvPr>
          <p:cNvSpPr/>
          <p:nvPr/>
        </p:nvSpPr>
        <p:spPr>
          <a:xfrm flipH="1">
            <a:off x="4085557" y="2207866"/>
            <a:ext cx="2987509" cy="1122171"/>
          </a:xfrm>
          <a:prstGeom prst="wedgeRoundRectCallout">
            <a:avLst>
              <a:gd name="adj1" fmla="val -47233"/>
              <a:gd name="adj2" fmla="val 80278"/>
              <a:gd name="adj3" fmla="val 16667"/>
            </a:avLst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latinLnBrk="1"/>
            <a:r>
              <a:rPr lang="ko-KR" altLang="en-US" sz="1867" kern="0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잘했어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힘내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 </a:t>
            </a:r>
          </a:p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내가 </a:t>
            </a:r>
            <a:r>
              <a:rPr lang="ko-KR" altLang="en-US" sz="1867" kern="0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도와줄께</a:t>
            </a:r>
            <a:endParaRPr lang="ko-KR" altLang="en-US" sz="1867" kern="0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xmlns="" id="{8C43E689-67B5-FB84-74E8-D735A5425324}"/>
              </a:ext>
            </a:extLst>
          </p:cNvPr>
          <p:cNvSpPr/>
          <p:nvPr/>
        </p:nvSpPr>
        <p:spPr>
          <a:xfrm>
            <a:off x="11596424" y="2082258"/>
            <a:ext cx="3648405" cy="1179483"/>
          </a:xfrm>
          <a:prstGeom prst="wedgeRoundRectCallout">
            <a:avLst>
              <a:gd name="adj1" fmla="val -38174"/>
              <a:gd name="adj2" fmla="val 90553"/>
              <a:gd name="adj3" fmla="val 16667"/>
            </a:avLst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그건 너무 한 거 아냐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 </a:t>
            </a:r>
            <a:r>
              <a:rPr lang="ko-KR" altLang="en-US" sz="1867" kern="0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그치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 </a:t>
            </a:r>
            <a:b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내가 다 </a:t>
            </a:r>
            <a:r>
              <a:rPr lang="ko-KR" altLang="en-US" sz="1867" kern="0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도와줄께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넌 가만있어</a:t>
            </a:r>
            <a:endParaRPr kumimoji="0" lang="en-US" altLang="ko-KR" sz="186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xmlns="" id="{9CB96DE5-40FF-DB8E-FF37-63871249F369}"/>
              </a:ext>
            </a:extLst>
          </p:cNvPr>
          <p:cNvSpPr/>
          <p:nvPr/>
        </p:nvSpPr>
        <p:spPr>
          <a:xfrm flipH="1">
            <a:off x="7962841" y="6566623"/>
            <a:ext cx="3503712" cy="1920213"/>
          </a:xfrm>
          <a:prstGeom prst="wedgeRoundRectCallout">
            <a:avLst>
              <a:gd name="adj1" fmla="val 20373"/>
              <a:gd name="adj2" fmla="val -68806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강사의 </a:t>
            </a:r>
            <a:r>
              <a:rPr lang="ko-KR" altLang="en-US" sz="1867" dirty="0" err="1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코칭팁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 </a:t>
            </a:r>
            <a:b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endParaRPr lang="en-US" altLang="ko-KR" sz="1867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따스하게 이끄는 소통 리더십</a:t>
            </a: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좋아요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때로는 참여자가</a:t>
            </a: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스스로 하도록 자율권을 </a:t>
            </a: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주면 어때요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7774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유형별 긍정적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부정적 측면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5070AFE-E67B-F579-1E42-CC47F440F205}"/>
              </a:ext>
            </a:extLst>
          </p:cNvPr>
          <p:cNvGrpSpPr/>
          <p:nvPr/>
        </p:nvGrpSpPr>
        <p:grpSpPr>
          <a:xfrm>
            <a:off x="875543" y="1921775"/>
            <a:ext cx="2422519" cy="2347809"/>
            <a:chOff x="6057143" y="2063981"/>
            <a:chExt cx="6171429" cy="6157751"/>
          </a:xfrm>
        </p:grpSpPr>
        <p:grpSp>
          <p:nvGrpSpPr>
            <p:cNvPr id="9" name="그룹 1001">
              <a:extLst>
                <a:ext uri="{FF2B5EF4-FFF2-40B4-BE49-F238E27FC236}">
                  <a16:creationId xmlns:a16="http://schemas.microsoft.com/office/drawing/2014/main" xmlns="" id="{4601D7A6-BB0F-5A0A-1BB8-6CB147A38239}"/>
                </a:ext>
              </a:extLst>
            </p:cNvPr>
            <p:cNvGrpSpPr/>
            <p:nvPr/>
          </p:nvGrpSpPr>
          <p:grpSpPr>
            <a:xfrm>
              <a:off x="6057143" y="2063981"/>
              <a:ext cx="6171429" cy="6157751"/>
              <a:chOff x="6057143" y="2063981"/>
              <a:chExt cx="6171429" cy="6157751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xmlns="" id="{DF91B5AD-22DF-3A97-D5C7-0BC349410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57143" y="2063981"/>
                <a:ext cx="6171429" cy="6157751"/>
              </a:xfrm>
              <a:prstGeom prst="rect">
                <a:avLst/>
              </a:prstGeom>
            </p:spPr>
          </p:pic>
        </p:grpSp>
        <p:grpSp>
          <p:nvGrpSpPr>
            <p:cNvPr id="14" name="그룹 1002">
              <a:extLst>
                <a:ext uri="{FF2B5EF4-FFF2-40B4-BE49-F238E27FC236}">
                  <a16:creationId xmlns:a16="http://schemas.microsoft.com/office/drawing/2014/main" xmlns="" id="{876C835C-701C-6E6C-4115-516542B6E48F}"/>
                </a:ext>
              </a:extLst>
            </p:cNvPr>
            <p:cNvGrpSpPr/>
            <p:nvPr/>
          </p:nvGrpSpPr>
          <p:grpSpPr>
            <a:xfrm>
              <a:off x="6342857" y="5137220"/>
              <a:ext cx="5544398" cy="44353"/>
              <a:chOff x="6342857" y="5137220"/>
              <a:chExt cx="5544398" cy="44353"/>
            </a:xfrm>
          </p:grpSpPr>
          <p:pic>
            <p:nvPicPr>
              <p:cNvPr id="15" name="Object 5">
                <a:extLst>
                  <a:ext uri="{FF2B5EF4-FFF2-40B4-BE49-F238E27FC236}">
                    <a16:creationId xmlns:a16="http://schemas.microsoft.com/office/drawing/2014/main" xmlns="" id="{3B1E71A9-217A-A3D5-9FFD-D724D6E96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42857" y="5137220"/>
                <a:ext cx="5544398" cy="44353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335781E-5F44-81F6-5DAD-0E0F14DB307E}"/>
              </a:ext>
            </a:extLst>
          </p:cNvPr>
          <p:cNvSpPr txBox="1"/>
          <p:nvPr/>
        </p:nvSpPr>
        <p:spPr>
          <a:xfrm>
            <a:off x="1650659" y="2381886"/>
            <a:ext cx="1824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A</a:t>
            </a:r>
            <a:endParaRPr lang="ko-KR" altLang="en-US" sz="3600" b="1" dirty="0">
              <a:solidFill>
                <a:srgbClr val="C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1277253" y="3287247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성인자아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B930C249-F5EA-E8A3-8750-43CBA9AD82B7}"/>
              </a:ext>
            </a:extLst>
          </p:cNvPr>
          <p:cNvGrpSpPr/>
          <p:nvPr/>
        </p:nvGrpSpPr>
        <p:grpSpPr>
          <a:xfrm rot="9164760">
            <a:off x="11036570" y="4363211"/>
            <a:ext cx="5022927" cy="6325708"/>
            <a:chOff x="3971010" y="1140899"/>
            <a:chExt cx="6171429" cy="8026236"/>
          </a:xfrm>
        </p:grpSpPr>
        <p:grpSp>
          <p:nvGrpSpPr>
            <p:cNvPr id="28" name="그룹 1002">
              <a:extLst>
                <a:ext uri="{FF2B5EF4-FFF2-40B4-BE49-F238E27FC236}">
                  <a16:creationId xmlns:a16="http://schemas.microsoft.com/office/drawing/2014/main" xmlns="" id="{12098014-8ED2-1B7A-A38A-86352B8F32B3}"/>
                </a:ext>
              </a:extLst>
            </p:cNvPr>
            <p:cNvGrpSpPr/>
            <p:nvPr/>
          </p:nvGrpSpPr>
          <p:grpSpPr>
            <a:xfrm>
              <a:off x="3971010" y="2995706"/>
              <a:ext cx="6171429" cy="6171429"/>
              <a:chOff x="10735931" y="2149495"/>
              <a:chExt cx="6171429" cy="6171429"/>
            </a:xfrm>
          </p:grpSpPr>
          <p:pic>
            <p:nvPicPr>
              <p:cNvPr id="29" name="Object 5">
                <a:extLst>
                  <a:ext uri="{FF2B5EF4-FFF2-40B4-BE49-F238E27FC236}">
                    <a16:creationId xmlns:a16="http://schemas.microsoft.com/office/drawing/2014/main" xmlns="" id="{444CE823-F5EA-F2B9-9EF7-1B7AE21D8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35931" y="2149495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xmlns="" id="{9B6D2A02-B975-7A2C-2510-82D44E3C5F5D}"/>
                </a:ext>
              </a:extLst>
            </p:cNvPr>
            <p:cNvGrpSpPr/>
            <p:nvPr/>
          </p:nvGrpSpPr>
          <p:grpSpPr>
            <a:xfrm>
              <a:off x="4473489" y="1140899"/>
              <a:ext cx="2174120" cy="2174120"/>
              <a:chOff x="11238410" y="294688"/>
              <a:chExt cx="2174120" cy="2174120"/>
            </a:xfrm>
          </p:grpSpPr>
          <p:pic>
            <p:nvPicPr>
              <p:cNvPr id="31" name="Object 8">
                <a:extLst>
                  <a:ext uri="{FF2B5EF4-FFF2-40B4-BE49-F238E27FC236}">
                    <a16:creationId xmlns:a16="http://schemas.microsoft.com/office/drawing/2014/main" xmlns="" id="{992F21B6-B63B-7C6D-89F1-D3744894D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7560000">
                <a:off x="11238410" y="294688"/>
                <a:ext cx="2174120" cy="2174120"/>
              </a:xfrm>
              <a:prstGeom prst="rect">
                <a:avLst/>
              </a:prstGeom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3F3C0EFC-7F1C-40C7-8E01-F4E9CB7B1814}"/>
              </a:ext>
            </a:extLst>
          </p:cNvPr>
          <p:cNvGrpSpPr/>
          <p:nvPr/>
        </p:nvGrpSpPr>
        <p:grpSpPr>
          <a:xfrm rot="9870705">
            <a:off x="3018049" y="3611900"/>
            <a:ext cx="5910781" cy="5774271"/>
            <a:chOff x="1047042" y="2149495"/>
            <a:chExt cx="7558633" cy="7512457"/>
          </a:xfrm>
        </p:grpSpPr>
        <p:grpSp>
          <p:nvGrpSpPr>
            <p:cNvPr id="33" name="그룹 1001">
              <a:extLst>
                <a:ext uri="{FF2B5EF4-FFF2-40B4-BE49-F238E27FC236}">
                  <a16:creationId xmlns:a16="http://schemas.microsoft.com/office/drawing/2014/main" xmlns="" id="{4B41D390-CCD1-AB28-F0B2-35647E20AE3D}"/>
                </a:ext>
              </a:extLst>
            </p:cNvPr>
            <p:cNvGrpSpPr/>
            <p:nvPr/>
          </p:nvGrpSpPr>
          <p:grpSpPr>
            <a:xfrm>
              <a:off x="1047042" y="2149495"/>
              <a:ext cx="6171429" cy="6171429"/>
              <a:chOff x="1047042" y="2149495"/>
              <a:chExt cx="6171429" cy="6171429"/>
            </a:xfrm>
          </p:grpSpPr>
          <p:pic>
            <p:nvPicPr>
              <p:cNvPr id="34" name="Object 2">
                <a:extLst>
                  <a:ext uri="{FF2B5EF4-FFF2-40B4-BE49-F238E27FC236}">
                    <a16:creationId xmlns:a16="http://schemas.microsoft.com/office/drawing/2014/main" xmlns="" id="{5969EE28-635B-9E6A-298F-C8C1239E0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7042" y="2149495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xmlns="" id="{4B0F6AD7-F451-C61F-FC6E-8C9C5BF6D66F}"/>
                </a:ext>
              </a:extLst>
            </p:cNvPr>
            <p:cNvGrpSpPr/>
            <p:nvPr/>
          </p:nvGrpSpPr>
          <p:grpSpPr>
            <a:xfrm>
              <a:off x="6431555" y="7487832"/>
              <a:ext cx="2174120" cy="2174120"/>
              <a:chOff x="6431555" y="7487832"/>
              <a:chExt cx="2174120" cy="2174120"/>
            </a:xfrm>
          </p:grpSpPr>
          <p:pic>
            <p:nvPicPr>
              <p:cNvPr id="36" name="Object 11">
                <a:extLst>
                  <a:ext uri="{FF2B5EF4-FFF2-40B4-BE49-F238E27FC236}">
                    <a16:creationId xmlns:a16="http://schemas.microsoft.com/office/drawing/2014/main" xmlns="" id="{8F38E626-E464-DB62-299E-FC1D74A19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6300000">
                <a:off x="6431555" y="7487832"/>
                <a:ext cx="2174120" cy="2174120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A7B93AA-17B9-3681-F6CD-2D7AA7567690}"/>
              </a:ext>
            </a:extLst>
          </p:cNvPr>
          <p:cNvSpPr txBox="1"/>
          <p:nvPr/>
        </p:nvSpPr>
        <p:spPr>
          <a:xfrm>
            <a:off x="4609044" y="4949919"/>
            <a:ext cx="400772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사실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자료에 입각한 지각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객관적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현실적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합리적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이성적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논리적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문제해결적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D90E702-AE15-B58E-4EEF-DF6F6E479A65}"/>
              </a:ext>
            </a:extLst>
          </p:cNvPr>
          <p:cNvSpPr txBox="1"/>
          <p:nvPr/>
        </p:nvSpPr>
        <p:spPr>
          <a:xfrm>
            <a:off x="11237108" y="5473986"/>
            <a:ext cx="4007721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냉담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무감각적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기계적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타산적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분석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진단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이해타산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A793843-10DB-D1CE-A07B-C6449C05E2E5}"/>
              </a:ext>
            </a:extLst>
          </p:cNvPr>
          <p:cNvSpPr txBox="1"/>
          <p:nvPr/>
        </p:nvSpPr>
        <p:spPr>
          <a:xfrm>
            <a:off x="5434356" y="3913014"/>
            <a:ext cx="2496277" cy="4201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긍정적 측면 </a:t>
            </a:r>
            <a:r>
              <a:rPr lang="en-US" altLang="ko-KR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 OK )</a:t>
            </a:r>
            <a:endParaRPr lang="ko-KR" altLang="en-US" sz="2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4ADABB-8FD2-4AD4-2C79-815BBD32F260}"/>
              </a:ext>
            </a:extLst>
          </p:cNvPr>
          <p:cNvSpPr txBox="1"/>
          <p:nvPr/>
        </p:nvSpPr>
        <p:spPr>
          <a:xfrm>
            <a:off x="11018006" y="3787422"/>
            <a:ext cx="3491444" cy="4201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부정적 측면 </a:t>
            </a:r>
            <a:r>
              <a:rPr lang="en-US" altLang="ko-KR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 Not -OK )</a:t>
            </a:r>
            <a:endParaRPr lang="ko-KR" altLang="en-US" sz="2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xmlns="" id="{83DFB2E6-171C-D592-34FB-F560C911A11A}"/>
              </a:ext>
            </a:extLst>
          </p:cNvPr>
          <p:cNvSpPr/>
          <p:nvPr/>
        </p:nvSpPr>
        <p:spPr>
          <a:xfrm flipH="1">
            <a:off x="4085557" y="2207866"/>
            <a:ext cx="2987509" cy="1122171"/>
          </a:xfrm>
          <a:prstGeom prst="wedgeRoundRectCallout">
            <a:avLst>
              <a:gd name="adj1" fmla="val -47233"/>
              <a:gd name="adj2" fmla="val 80278"/>
              <a:gd name="adj3" fmla="val 16667"/>
            </a:avLst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효율적 방법이 </a:t>
            </a:r>
            <a:r>
              <a:rPr lang="ko-KR" altLang="en-US" sz="1867" kern="0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그거다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그렇게 </a:t>
            </a:r>
            <a:r>
              <a:rPr lang="ko-KR" altLang="en-US" sz="1867" kern="0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하는게</a:t>
            </a:r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제일 </a:t>
            </a:r>
            <a:b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적절하겠어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xmlns="" id="{8C43E689-67B5-FB84-74E8-D735A5425324}"/>
              </a:ext>
            </a:extLst>
          </p:cNvPr>
          <p:cNvSpPr/>
          <p:nvPr/>
        </p:nvSpPr>
        <p:spPr>
          <a:xfrm>
            <a:off x="11596424" y="2082258"/>
            <a:ext cx="3648405" cy="1179483"/>
          </a:xfrm>
          <a:prstGeom prst="wedgeRoundRectCallout">
            <a:avLst>
              <a:gd name="adj1" fmla="val -38174"/>
              <a:gd name="adj2" fmla="val 90553"/>
              <a:gd name="adj3" fmla="val 16667"/>
            </a:avLst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그건 제 일이 아닙니다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</a:p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우리 소관이 아냐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</a:p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그게 최선이야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xmlns="" id="{9CB96DE5-40FF-DB8E-FF37-63871249F369}"/>
              </a:ext>
            </a:extLst>
          </p:cNvPr>
          <p:cNvSpPr/>
          <p:nvPr/>
        </p:nvSpPr>
        <p:spPr>
          <a:xfrm flipH="1">
            <a:off x="7962841" y="6566623"/>
            <a:ext cx="3503712" cy="2753091"/>
          </a:xfrm>
          <a:prstGeom prst="wedgeRoundRectCallout">
            <a:avLst>
              <a:gd name="adj1" fmla="val 20373"/>
              <a:gd name="adj2" fmla="val -68806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강사의 </a:t>
            </a:r>
            <a:r>
              <a:rPr lang="ko-KR" altLang="en-US" sz="1867" dirty="0" err="1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코칭팁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 </a:t>
            </a:r>
            <a:b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endParaRPr lang="en-US" altLang="ko-KR" sz="1867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 </a:t>
            </a:r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구체적으로 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 </a:t>
            </a:r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이렇게 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000</a:t>
            </a:r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해줘서 </a:t>
            </a: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실수없이 잘하고 있어요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  <a:b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역시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 00</a:t>
            </a:r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은 대단해요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구성원들과 관계적 소통을 </a:t>
            </a: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더 노력해보면 어떨까요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753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유형별 긍정적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부정적 측면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5070AFE-E67B-F579-1E42-CC47F440F205}"/>
              </a:ext>
            </a:extLst>
          </p:cNvPr>
          <p:cNvGrpSpPr/>
          <p:nvPr/>
        </p:nvGrpSpPr>
        <p:grpSpPr>
          <a:xfrm>
            <a:off x="875543" y="1921775"/>
            <a:ext cx="2422519" cy="2347809"/>
            <a:chOff x="6057143" y="2063981"/>
            <a:chExt cx="6171429" cy="6157751"/>
          </a:xfrm>
        </p:grpSpPr>
        <p:grpSp>
          <p:nvGrpSpPr>
            <p:cNvPr id="9" name="그룹 1001">
              <a:extLst>
                <a:ext uri="{FF2B5EF4-FFF2-40B4-BE49-F238E27FC236}">
                  <a16:creationId xmlns:a16="http://schemas.microsoft.com/office/drawing/2014/main" xmlns="" id="{4601D7A6-BB0F-5A0A-1BB8-6CB147A38239}"/>
                </a:ext>
              </a:extLst>
            </p:cNvPr>
            <p:cNvGrpSpPr/>
            <p:nvPr/>
          </p:nvGrpSpPr>
          <p:grpSpPr>
            <a:xfrm>
              <a:off x="6057143" y="2063981"/>
              <a:ext cx="6171429" cy="6157751"/>
              <a:chOff x="6057143" y="2063981"/>
              <a:chExt cx="6171429" cy="6157751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xmlns="" id="{DF91B5AD-22DF-3A97-D5C7-0BC349410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57143" y="2063981"/>
                <a:ext cx="6171429" cy="6157751"/>
              </a:xfrm>
              <a:prstGeom prst="rect">
                <a:avLst/>
              </a:prstGeom>
            </p:spPr>
          </p:pic>
        </p:grpSp>
        <p:grpSp>
          <p:nvGrpSpPr>
            <p:cNvPr id="14" name="그룹 1002">
              <a:extLst>
                <a:ext uri="{FF2B5EF4-FFF2-40B4-BE49-F238E27FC236}">
                  <a16:creationId xmlns:a16="http://schemas.microsoft.com/office/drawing/2014/main" xmlns="" id="{876C835C-701C-6E6C-4115-516542B6E48F}"/>
                </a:ext>
              </a:extLst>
            </p:cNvPr>
            <p:cNvGrpSpPr/>
            <p:nvPr/>
          </p:nvGrpSpPr>
          <p:grpSpPr>
            <a:xfrm>
              <a:off x="6342857" y="5137220"/>
              <a:ext cx="5544398" cy="44353"/>
              <a:chOff x="6342857" y="5137220"/>
              <a:chExt cx="5544398" cy="44353"/>
            </a:xfrm>
          </p:grpSpPr>
          <p:pic>
            <p:nvPicPr>
              <p:cNvPr id="15" name="Object 5">
                <a:extLst>
                  <a:ext uri="{FF2B5EF4-FFF2-40B4-BE49-F238E27FC236}">
                    <a16:creationId xmlns:a16="http://schemas.microsoft.com/office/drawing/2014/main" xmlns="" id="{3B1E71A9-217A-A3D5-9FFD-D724D6E96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42857" y="5137220"/>
                <a:ext cx="5544398" cy="44353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335781E-5F44-81F6-5DAD-0E0F14DB307E}"/>
              </a:ext>
            </a:extLst>
          </p:cNvPr>
          <p:cNvSpPr txBox="1"/>
          <p:nvPr/>
        </p:nvSpPr>
        <p:spPr>
          <a:xfrm>
            <a:off x="1650659" y="2381886"/>
            <a:ext cx="1824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FC</a:t>
            </a:r>
            <a:endParaRPr lang="ko-KR" altLang="en-US" sz="3600" b="1" dirty="0">
              <a:solidFill>
                <a:srgbClr val="C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1277253" y="3287247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자유로운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B930C249-F5EA-E8A3-8750-43CBA9AD82B7}"/>
              </a:ext>
            </a:extLst>
          </p:cNvPr>
          <p:cNvGrpSpPr/>
          <p:nvPr/>
        </p:nvGrpSpPr>
        <p:grpSpPr>
          <a:xfrm rot="9164760">
            <a:off x="11036570" y="4363211"/>
            <a:ext cx="5022927" cy="6325708"/>
            <a:chOff x="3971010" y="1140899"/>
            <a:chExt cx="6171429" cy="8026236"/>
          </a:xfrm>
        </p:grpSpPr>
        <p:grpSp>
          <p:nvGrpSpPr>
            <p:cNvPr id="28" name="그룹 1002">
              <a:extLst>
                <a:ext uri="{FF2B5EF4-FFF2-40B4-BE49-F238E27FC236}">
                  <a16:creationId xmlns:a16="http://schemas.microsoft.com/office/drawing/2014/main" xmlns="" id="{12098014-8ED2-1B7A-A38A-86352B8F32B3}"/>
                </a:ext>
              </a:extLst>
            </p:cNvPr>
            <p:cNvGrpSpPr/>
            <p:nvPr/>
          </p:nvGrpSpPr>
          <p:grpSpPr>
            <a:xfrm>
              <a:off x="3971010" y="2995706"/>
              <a:ext cx="6171429" cy="6171429"/>
              <a:chOff x="10735931" y="2149495"/>
              <a:chExt cx="6171429" cy="6171429"/>
            </a:xfrm>
          </p:grpSpPr>
          <p:pic>
            <p:nvPicPr>
              <p:cNvPr id="29" name="Object 5">
                <a:extLst>
                  <a:ext uri="{FF2B5EF4-FFF2-40B4-BE49-F238E27FC236}">
                    <a16:creationId xmlns:a16="http://schemas.microsoft.com/office/drawing/2014/main" xmlns="" id="{444CE823-F5EA-F2B9-9EF7-1B7AE21D8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35931" y="2149495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xmlns="" id="{9B6D2A02-B975-7A2C-2510-82D44E3C5F5D}"/>
                </a:ext>
              </a:extLst>
            </p:cNvPr>
            <p:cNvGrpSpPr/>
            <p:nvPr/>
          </p:nvGrpSpPr>
          <p:grpSpPr>
            <a:xfrm>
              <a:off x="4473489" y="1140899"/>
              <a:ext cx="2174120" cy="2174120"/>
              <a:chOff x="11238410" y="294688"/>
              <a:chExt cx="2174120" cy="2174120"/>
            </a:xfrm>
          </p:grpSpPr>
          <p:pic>
            <p:nvPicPr>
              <p:cNvPr id="31" name="Object 8">
                <a:extLst>
                  <a:ext uri="{FF2B5EF4-FFF2-40B4-BE49-F238E27FC236}">
                    <a16:creationId xmlns:a16="http://schemas.microsoft.com/office/drawing/2014/main" xmlns="" id="{992F21B6-B63B-7C6D-89F1-D3744894D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7560000">
                <a:off x="11238410" y="294688"/>
                <a:ext cx="2174120" cy="2174120"/>
              </a:xfrm>
              <a:prstGeom prst="rect">
                <a:avLst/>
              </a:prstGeom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3F3C0EFC-7F1C-40C7-8E01-F4E9CB7B1814}"/>
              </a:ext>
            </a:extLst>
          </p:cNvPr>
          <p:cNvGrpSpPr/>
          <p:nvPr/>
        </p:nvGrpSpPr>
        <p:grpSpPr>
          <a:xfrm rot="9870705">
            <a:off x="3018049" y="3611900"/>
            <a:ext cx="5910781" cy="5774271"/>
            <a:chOff x="1047042" y="2149495"/>
            <a:chExt cx="7558633" cy="7512457"/>
          </a:xfrm>
        </p:grpSpPr>
        <p:grpSp>
          <p:nvGrpSpPr>
            <p:cNvPr id="33" name="그룹 1001">
              <a:extLst>
                <a:ext uri="{FF2B5EF4-FFF2-40B4-BE49-F238E27FC236}">
                  <a16:creationId xmlns:a16="http://schemas.microsoft.com/office/drawing/2014/main" xmlns="" id="{4B41D390-CCD1-AB28-F0B2-35647E20AE3D}"/>
                </a:ext>
              </a:extLst>
            </p:cNvPr>
            <p:cNvGrpSpPr/>
            <p:nvPr/>
          </p:nvGrpSpPr>
          <p:grpSpPr>
            <a:xfrm>
              <a:off x="1047042" y="2149495"/>
              <a:ext cx="6171429" cy="6171429"/>
              <a:chOff x="1047042" y="2149495"/>
              <a:chExt cx="6171429" cy="6171429"/>
            </a:xfrm>
          </p:grpSpPr>
          <p:pic>
            <p:nvPicPr>
              <p:cNvPr id="34" name="Object 2">
                <a:extLst>
                  <a:ext uri="{FF2B5EF4-FFF2-40B4-BE49-F238E27FC236}">
                    <a16:creationId xmlns:a16="http://schemas.microsoft.com/office/drawing/2014/main" xmlns="" id="{5969EE28-635B-9E6A-298F-C8C1239E0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7042" y="2149495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xmlns="" id="{4B0F6AD7-F451-C61F-FC6E-8C9C5BF6D66F}"/>
                </a:ext>
              </a:extLst>
            </p:cNvPr>
            <p:cNvGrpSpPr/>
            <p:nvPr/>
          </p:nvGrpSpPr>
          <p:grpSpPr>
            <a:xfrm>
              <a:off x="6431555" y="7487832"/>
              <a:ext cx="2174120" cy="2174120"/>
              <a:chOff x="6431555" y="7487832"/>
              <a:chExt cx="2174120" cy="2174120"/>
            </a:xfrm>
          </p:grpSpPr>
          <p:pic>
            <p:nvPicPr>
              <p:cNvPr id="36" name="Object 11">
                <a:extLst>
                  <a:ext uri="{FF2B5EF4-FFF2-40B4-BE49-F238E27FC236}">
                    <a16:creationId xmlns:a16="http://schemas.microsoft.com/office/drawing/2014/main" xmlns="" id="{8F38E626-E464-DB62-299E-FC1D74A19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6300000">
                <a:off x="6431555" y="7487832"/>
                <a:ext cx="2174120" cy="2174120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A7B93AA-17B9-3681-F6CD-2D7AA7567690}"/>
              </a:ext>
            </a:extLst>
          </p:cNvPr>
          <p:cNvSpPr txBox="1"/>
          <p:nvPr/>
        </p:nvSpPr>
        <p:spPr>
          <a:xfrm>
            <a:off x="4609044" y="4905851"/>
            <a:ext cx="4007721" cy="4189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자연스러움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자발적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자유로움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직관적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창조적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적극적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호기심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리액션</a:t>
            </a:r>
            <a:endParaRPr lang="en-US" altLang="ko-KR" sz="3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재치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D90E702-AE15-B58E-4EEF-DF6F6E479A65}"/>
              </a:ext>
            </a:extLst>
          </p:cNvPr>
          <p:cNvSpPr txBox="1"/>
          <p:nvPr/>
        </p:nvSpPr>
        <p:spPr>
          <a:xfrm>
            <a:off x="11237108" y="5242629"/>
            <a:ext cx="4007721" cy="3497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자기중심적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자유방임적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충동적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향락적</a:t>
            </a:r>
            <a:endParaRPr lang="en-US" altLang="ko-KR" sz="30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깜빡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산만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A793843-10DB-D1CE-A07B-C6449C05E2E5}"/>
              </a:ext>
            </a:extLst>
          </p:cNvPr>
          <p:cNvSpPr txBox="1"/>
          <p:nvPr/>
        </p:nvSpPr>
        <p:spPr>
          <a:xfrm>
            <a:off x="5434356" y="3913014"/>
            <a:ext cx="2496277" cy="4201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긍정적 측면 </a:t>
            </a:r>
            <a:r>
              <a:rPr lang="en-US" altLang="ko-KR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 OK )</a:t>
            </a:r>
            <a:endParaRPr lang="ko-KR" altLang="en-US" sz="2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4ADABB-8FD2-4AD4-2C79-815BBD32F260}"/>
              </a:ext>
            </a:extLst>
          </p:cNvPr>
          <p:cNvSpPr txBox="1"/>
          <p:nvPr/>
        </p:nvSpPr>
        <p:spPr>
          <a:xfrm>
            <a:off x="11018006" y="3787422"/>
            <a:ext cx="3491444" cy="4201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부정적 측면 </a:t>
            </a:r>
            <a:r>
              <a:rPr lang="en-US" altLang="ko-KR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 Not -OK )</a:t>
            </a:r>
            <a:endParaRPr lang="ko-KR" altLang="en-US" sz="2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xmlns="" id="{83DFB2E6-171C-D592-34FB-F560C911A11A}"/>
              </a:ext>
            </a:extLst>
          </p:cNvPr>
          <p:cNvSpPr/>
          <p:nvPr/>
        </p:nvSpPr>
        <p:spPr>
          <a:xfrm flipH="1">
            <a:off x="4085557" y="2207866"/>
            <a:ext cx="2987509" cy="1122171"/>
          </a:xfrm>
          <a:prstGeom prst="wedgeRoundRectCallout">
            <a:avLst>
              <a:gd name="adj1" fmla="val -47233"/>
              <a:gd name="adj2" fmla="val 80278"/>
              <a:gd name="adj3" fmla="val 16667"/>
            </a:avLst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난 이게 좋아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</a:p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와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 </a:t>
            </a:r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좋다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멋지다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xmlns="" id="{8C43E689-67B5-FB84-74E8-D735A5425324}"/>
              </a:ext>
            </a:extLst>
          </p:cNvPr>
          <p:cNvSpPr/>
          <p:nvPr/>
        </p:nvSpPr>
        <p:spPr>
          <a:xfrm>
            <a:off x="11596424" y="2082258"/>
            <a:ext cx="3648405" cy="1179483"/>
          </a:xfrm>
          <a:prstGeom prst="wedgeRoundRectCallout">
            <a:avLst>
              <a:gd name="adj1" fmla="val -38174"/>
              <a:gd name="adj2" fmla="val 90553"/>
              <a:gd name="adj3" fmla="val 16667"/>
            </a:avLst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아 지루해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모르겠고 다른 거 </a:t>
            </a:r>
            <a:endParaRPr lang="en-US" altLang="ko-KR" sz="1867" kern="0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합시다</a:t>
            </a:r>
            <a:endParaRPr lang="en-US" altLang="ko-KR" sz="1867" kern="0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xmlns="" id="{9CB96DE5-40FF-DB8E-FF37-63871249F369}"/>
              </a:ext>
            </a:extLst>
          </p:cNvPr>
          <p:cNvSpPr/>
          <p:nvPr/>
        </p:nvSpPr>
        <p:spPr>
          <a:xfrm flipH="1">
            <a:off x="7962841" y="6566624"/>
            <a:ext cx="3503712" cy="2214176"/>
          </a:xfrm>
          <a:prstGeom prst="wedgeRoundRectCallout">
            <a:avLst>
              <a:gd name="adj1" fmla="val 20373"/>
              <a:gd name="adj2" fmla="val -68806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강사의 </a:t>
            </a:r>
            <a:r>
              <a:rPr lang="ko-KR" altLang="en-US" sz="1867" dirty="0" err="1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코칭팁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 </a:t>
            </a:r>
            <a:b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endParaRPr lang="en-US" altLang="ko-KR" sz="1867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훌륭한 분위기메이커예요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구성원의 이야기를 먼저 듣고</a:t>
            </a: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객관적인 피드백을</a:t>
            </a: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주도록 노력해보면 어때요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225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유형별 긍정적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부정적 측면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5070AFE-E67B-F579-1E42-CC47F440F205}"/>
              </a:ext>
            </a:extLst>
          </p:cNvPr>
          <p:cNvGrpSpPr/>
          <p:nvPr/>
        </p:nvGrpSpPr>
        <p:grpSpPr>
          <a:xfrm>
            <a:off x="875543" y="1921775"/>
            <a:ext cx="2422519" cy="2347809"/>
            <a:chOff x="6057143" y="2063981"/>
            <a:chExt cx="6171429" cy="6157751"/>
          </a:xfrm>
        </p:grpSpPr>
        <p:grpSp>
          <p:nvGrpSpPr>
            <p:cNvPr id="9" name="그룹 1001">
              <a:extLst>
                <a:ext uri="{FF2B5EF4-FFF2-40B4-BE49-F238E27FC236}">
                  <a16:creationId xmlns:a16="http://schemas.microsoft.com/office/drawing/2014/main" xmlns="" id="{4601D7A6-BB0F-5A0A-1BB8-6CB147A38239}"/>
                </a:ext>
              </a:extLst>
            </p:cNvPr>
            <p:cNvGrpSpPr/>
            <p:nvPr/>
          </p:nvGrpSpPr>
          <p:grpSpPr>
            <a:xfrm>
              <a:off x="6057143" y="2063981"/>
              <a:ext cx="6171429" cy="6157751"/>
              <a:chOff x="6057143" y="2063981"/>
              <a:chExt cx="6171429" cy="6157751"/>
            </a:xfrm>
          </p:grpSpPr>
          <p:pic>
            <p:nvPicPr>
              <p:cNvPr id="16" name="Object 2">
                <a:extLst>
                  <a:ext uri="{FF2B5EF4-FFF2-40B4-BE49-F238E27FC236}">
                    <a16:creationId xmlns:a16="http://schemas.microsoft.com/office/drawing/2014/main" xmlns="" id="{DF91B5AD-22DF-3A97-D5C7-0BC349410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57143" y="2063981"/>
                <a:ext cx="6171429" cy="6157751"/>
              </a:xfrm>
              <a:prstGeom prst="rect">
                <a:avLst/>
              </a:prstGeom>
            </p:spPr>
          </p:pic>
        </p:grpSp>
        <p:grpSp>
          <p:nvGrpSpPr>
            <p:cNvPr id="14" name="그룹 1002">
              <a:extLst>
                <a:ext uri="{FF2B5EF4-FFF2-40B4-BE49-F238E27FC236}">
                  <a16:creationId xmlns:a16="http://schemas.microsoft.com/office/drawing/2014/main" xmlns="" id="{876C835C-701C-6E6C-4115-516542B6E48F}"/>
                </a:ext>
              </a:extLst>
            </p:cNvPr>
            <p:cNvGrpSpPr/>
            <p:nvPr/>
          </p:nvGrpSpPr>
          <p:grpSpPr>
            <a:xfrm>
              <a:off x="6342857" y="5137220"/>
              <a:ext cx="5544398" cy="44353"/>
              <a:chOff x="6342857" y="5137220"/>
              <a:chExt cx="5544398" cy="44353"/>
            </a:xfrm>
          </p:grpSpPr>
          <p:pic>
            <p:nvPicPr>
              <p:cNvPr id="15" name="Object 5">
                <a:extLst>
                  <a:ext uri="{FF2B5EF4-FFF2-40B4-BE49-F238E27FC236}">
                    <a16:creationId xmlns:a16="http://schemas.microsoft.com/office/drawing/2014/main" xmlns="" id="{3B1E71A9-217A-A3D5-9FFD-D724D6E96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42857" y="5137220"/>
                <a:ext cx="5544398" cy="44353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335781E-5F44-81F6-5DAD-0E0F14DB307E}"/>
              </a:ext>
            </a:extLst>
          </p:cNvPr>
          <p:cNvSpPr txBox="1"/>
          <p:nvPr/>
        </p:nvSpPr>
        <p:spPr>
          <a:xfrm>
            <a:off x="1650659" y="2381886"/>
            <a:ext cx="1824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AC</a:t>
            </a:r>
            <a:endParaRPr lang="ko-KR" altLang="en-US" sz="3600" b="1" dirty="0">
              <a:solidFill>
                <a:srgbClr val="C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1277253" y="3287247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순응하는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B930C249-F5EA-E8A3-8750-43CBA9AD82B7}"/>
              </a:ext>
            </a:extLst>
          </p:cNvPr>
          <p:cNvGrpSpPr/>
          <p:nvPr/>
        </p:nvGrpSpPr>
        <p:grpSpPr>
          <a:xfrm rot="9164760">
            <a:off x="11036570" y="4363211"/>
            <a:ext cx="5022927" cy="6325708"/>
            <a:chOff x="3971010" y="1140899"/>
            <a:chExt cx="6171429" cy="8026236"/>
          </a:xfrm>
        </p:grpSpPr>
        <p:grpSp>
          <p:nvGrpSpPr>
            <p:cNvPr id="28" name="그룹 1002">
              <a:extLst>
                <a:ext uri="{FF2B5EF4-FFF2-40B4-BE49-F238E27FC236}">
                  <a16:creationId xmlns:a16="http://schemas.microsoft.com/office/drawing/2014/main" xmlns="" id="{12098014-8ED2-1B7A-A38A-86352B8F32B3}"/>
                </a:ext>
              </a:extLst>
            </p:cNvPr>
            <p:cNvGrpSpPr/>
            <p:nvPr/>
          </p:nvGrpSpPr>
          <p:grpSpPr>
            <a:xfrm>
              <a:off x="3971010" y="2995706"/>
              <a:ext cx="6171429" cy="6171429"/>
              <a:chOff x="10735931" y="2149495"/>
              <a:chExt cx="6171429" cy="6171429"/>
            </a:xfrm>
          </p:grpSpPr>
          <p:pic>
            <p:nvPicPr>
              <p:cNvPr id="29" name="Object 5">
                <a:extLst>
                  <a:ext uri="{FF2B5EF4-FFF2-40B4-BE49-F238E27FC236}">
                    <a16:creationId xmlns:a16="http://schemas.microsoft.com/office/drawing/2014/main" xmlns="" id="{444CE823-F5EA-F2B9-9EF7-1B7AE21D8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35931" y="2149495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30" name="그룹 1003">
              <a:extLst>
                <a:ext uri="{FF2B5EF4-FFF2-40B4-BE49-F238E27FC236}">
                  <a16:creationId xmlns:a16="http://schemas.microsoft.com/office/drawing/2014/main" xmlns="" id="{9B6D2A02-B975-7A2C-2510-82D44E3C5F5D}"/>
                </a:ext>
              </a:extLst>
            </p:cNvPr>
            <p:cNvGrpSpPr/>
            <p:nvPr/>
          </p:nvGrpSpPr>
          <p:grpSpPr>
            <a:xfrm>
              <a:off x="4473489" y="1140899"/>
              <a:ext cx="2174120" cy="2174120"/>
              <a:chOff x="11238410" y="294688"/>
              <a:chExt cx="2174120" cy="2174120"/>
            </a:xfrm>
          </p:grpSpPr>
          <p:pic>
            <p:nvPicPr>
              <p:cNvPr id="31" name="Object 8">
                <a:extLst>
                  <a:ext uri="{FF2B5EF4-FFF2-40B4-BE49-F238E27FC236}">
                    <a16:creationId xmlns:a16="http://schemas.microsoft.com/office/drawing/2014/main" xmlns="" id="{992F21B6-B63B-7C6D-89F1-D3744894D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7560000">
                <a:off x="11238410" y="294688"/>
                <a:ext cx="2174120" cy="2174120"/>
              </a:xfrm>
              <a:prstGeom prst="rect">
                <a:avLst/>
              </a:prstGeom>
            </p:spPr>
          </p:pic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3F3C0EFC-7F1C-40C7-8E01-F4E9CB7B1814}"/>
              </a:ext>
            </a:extLst>
          </p:cNvPr>
          <p:cNvGrpSpPr/>
          <p:nvPr/>
        </p:nvGrpSpPr>
        <p:grpSpPr>
          <a:xfrm rot="9870705">
            <a:off x="3018049" y="3611900"/>
            <a:ext cx="5910781" cy="5774271"/>
            <a:chOff x="1047042" y="2149495"/>
            <a:chExt cx="7558633" cy="7512457"/>
          </a:xfrm>
        </p:grpSpPr>
        <p:grpSp>
          <p:nvGrpSpPr>
            <p:cNvPr id="33" name="그룹 1001">
              <a:extLst>
                <a:ext uri="{FF2B5EF4-FFF2-40B4-BE49-F238E27FC236}">
                  <a16:creationId xmlns:a16="http://schemas.microsoft.com/office/drawing/2014/main" xmlns="" id="{4B41D390-CCD1-AB28-F0B2-35647E20AE3D}"/>
                </a:ext>
              </a:extLst>
            </p:cNvPr>
            <p:cNvGrpSpPr/>
            <p:nvPr/>
          </p:nvGrpSpPr>
          <p:grpSpPr>
            <a:xfrm>
              <a:off x="1047042" y="2149495"/>
              <a:ext cx="6171429" cy="6171429"/>
              <a:chOff x="1047042" y="2149495"/>
              <a:chExt cx="6171429" cy="6171429"/>
            </a:xfrm>
          </p:grpSpPr>
          <p:pic>
            <p:nvPicPr>
              <p:cNvPr id="34" name="Object 2">
                <a:extLst>
                  <a:ext uri="{FF2B5EF4-FFF2-40B4-BE49-F238E27FC236}">
                    <a16:creationId xmlns:a16="http://schemas.microsoft.com/office/drawing/2014/main" xmlns="" id="{5969EE28-635B-9E6A-298F-C8C1239E0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7042" y="2149495"/>
                <a:ext cx="6171429" cy="6171429"/>
              </a:xfrm>
              <a:prstGeom prst="rect">
                <a:avLst/>
              </a:prstGeom>
            </p:spPr>
          </p:pic>
        </p:grpSp>
        <p:grpSp>
          <p:nvGrpSpPr>
            <p:cNvPr id="35" name="그룹 1004">
              <a:extLst>
                <a:ext uri="{FF2B5EF4-FFF2-40B4-BE49-F238E27FC236}">
                  <a16:creationId xmlns:a16="http://schemas.microsoft.com/office/drawing/2014/main" xmlns="" id="{4B0F6AD7-F451-C61F-FC6E-8C9C5BF6D66F}"/>
                </a:ext>
              </a:extLst>
            </p:cNvPr>
            <p:cNvGrpSpPr/>
            <p:nvPr/>
          </p:nvGrpSpPr>
          <p:grpSpPr>
            <a:xfrm>
              <a:off x="6431555" y="7487832"/>
              <a:ext cx="2174120" cy="2174120"/>
              <a:chOff x="6431555" y="7487832"/>
              <a:chExt cx="2174120" cy="2174120"/>
            </a:xfrm>
          </p:grpSpPr>
          <p:pic>
            <p:nvPicPr>
              <p:cNvPr id="36" name="Object 11">
                <a:extLst>
                  <a:ext uri="{FF2B5EF4-FFF2-40B4-BE49-F238E27FC236}">
                    <a16:creationId xmlns:a16="http://schemas.microsoft.com/office/drawing/2014/main" xmlns="" id="{8F38E626-E464-DB62-299E-FC1D74A19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6300000">
                <a:off x="6431555" y="7487832"/>
                <a:ext cx="2174120" cy="2174120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A7B93AA-17B9-3681-F6CD-2D7AA7567690}"/>
              </a:ext>
            </a:extLst>
          </p:cNvPr>
          <p:cNvSpPr txBox="1"/>
          <p:nvPr/>
        </p:nvSpPr>
        <p:spPr>
          <a:xfrm>
            <a:off x="4578668" y="5420729"/>
            <a:ext cx="4007721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조심스러워함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신중함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순종적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타협적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순진함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순수함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D90E702-AE15-B58E-4EEF-DF6F6E479A65}"/>
              </a:ext>
            </a:extLst>
          </p:cNvPr>
          <p:cNvSpPr txBox="1"/>
          <p:nvPr/>
        </p:nvSpPr>
        <p:spPr>
          <a:xfrm>
            <a:off x="11263657" y="5556938"/>
            <a:ext cx="4007721" cy="280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소극적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폐쇄적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회피적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의존적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타율적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눈치봄</a:t>
            </a:r>
            <a:r>
              <a:rPr lang="en-US" altLang="ko-KR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반항적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감정의 억누름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A793843-10DB-D1CE-A07B-C6449C05E2E5}"/>
              </a:ext>
            </a:extLst>
          </p:cNvPr>
          <p:cNvSpPr txBox="1"/>
          <p:nvPr/>
        </p:nvSpPr>
        <p:spPr>
          <a:xfrm>
            <a:off x="5434356" y="3913014"/>
            <a:ext cx="2496277" cy="4201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긍정적 측면 </a:t>
            </a:r>
            <a:r>
              <a:rPr lang="en-US" altLang="ko-KR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 OK )</a:t>
            </a:r>
            <a:endParaRPr lang="ko-KR" altLang="en-US" sz="2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4ADABB-8FD2-4AD4-2C79-815BBD32F260}"/>
              </a:ext>
            </a:extLst>
          </p:cNvPr>
          <p:cNvSpPr txBox="1"/>
          <p:nvPr/>
        </p:nvSpPr>
        <p:spPr>
          <a:xfrm>
            <a:off x="11018006" y="3787422"/>
            <a:ext cx="3491444" cy="4201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ko-KR" altLang="en-US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부정적 측면 </a:t>
            </a:r>
            <a:r>
              <a:rPr lang="en-US" altLang="ko-KR" sz="2400" spc="-10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 Not -OK )</a:t>
            </a:r>
            <a:endParaRPr lang="ko-KR" altLang="en-US" sz="2400" spc="-10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xmlns="" id="{83DFB2E6-171C-D592-34FB-F560C911A11A}"/>
              </a:ext>
            </a:extLst>
          </p:cNvPr>
          <p:cNvSpPr/>
          <p:nvPr/>
        </p:nvSpPr>
        <p:spPr>
          <a:xfrm flipH="1">
            <a:off x="4085557" y="2207866"/>
            <a:ext cx="2987509" cy="1122171"/>
          </a:xfrm>
          <a:prstGeom prst="wedgeRoundRectCallout">
            <a:avLst>
              <a:gd name="adj1" fmla="val -47233"/>
              <a:gd name="adj2" fmla="val 80278"/>
              <a:gd name="adj3" fmla="val 16667"/>
            </a:avLst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알겠습니다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제가 돕겠습니다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xmlns="" id="{8C43E689-67B5-FB84-74E8-D735A5425324}"/>
              </a:ext>
            </a:extLst>
          </p:cNvPr>
          <p:cNvSpPr/>
          <p:nvPr/>
        </p:nvSpPr>
        <p:spPr>
          <a:xfrm>
            <a:off x="11596424" y="2082258"/>
            <a:ext cx="3648405" cy="1179483"/>
          </a:xfrm>
          <a:prstGeom prst="wedgeRoundRectCallout">
            <a:avLst>
              <a:gd name="adj1" fmla="val -38174"/>
              <a:gd name="adj2" fmla="val 90553"/>
              <a:gd name="adj3" fmla="val 16667"/>
            </a:avLst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 </a:t>
            </a:r>
            <a:r>
              <a:rPr lang="ko-KR" altLang="en-US" sz="1867" kern="0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때문인거</a:t>
            </a:r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같은데</a:t>
            </a:r>
          </a:p>
          <a:p>
            <a:pPr lvl="0" algn="ctr" latinLnBrk="1"/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내가 참아야지</a:t>
            </a:r>
            <a:r>
              <a:rPr lang="en-US" altLang="ko-KR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  <a:r>
              <a:rPr lang="ko-KR" altLang="en-US" sz="1867" kern="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그냥 따라가자</a:t>
            </a:r>
            <a:endParaRPr lang="en-US" altLang="ko-KR" sz="1867" kern="0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3" name="말풍선: 모서리가 둥근 사각형 22">
            <a:extLst>
              <a:ext uri="{FF2B5EF4-FFF2-40B4-BE49-F238E27FC236}">
                <a16:creationId xmlns:a16="http://schemas.microsoft.com/office/drawing/2014/main" xmlns="" id="{9CB96DE5-40FF-DB8E-FF37-63871249F369}"/>
              </a:ext>
            </a:extLst>
          </p:cNvPr>
          <p:cNvSpPr/>
          <p:nvPr/>
        </p:nvSpPr>
        <p:spPr>
          <a:xfrm flipH="1">
            <a:off x="7962841" y="6749496"/>
            <a:ext cx="3503712" cy="2031303"/>
          </a:xfrm>
          <a:prstGeom prst="wedgeRoundRectCallout">
            <a:avLst>
              <a:gd name="adj1" fmla="val 20373"/>
              <a:gd name="adj2" fmla="val -68806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강사의 </a:t>
            </a:r>
            <a:r>
              <a:rPr lang="ko-KR" altLang="en-US" sz="1867" dirty="0" err="1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코칭팁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 </a:t>
            </a:r>
            <a:b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endParaRPr lang="en-US" altLang="ko-KR" sz="1867" dirty="0">
              <a:solidFill>
                <a:schemeClr val="tx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늘 양보해줘서 고마워요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참지만 말고 좋고 싫은 감정을</a:t>
            </a:r>
          </a:p>
          <a:p>
            <a:pPr algn="ctr"/>
            <a:r>
              <a:rPr lang="ko-KR" altLang="en-US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슬기롭게 표현해보면 어때요</a:t>
            </a:r>
            <a:r>
              <a:rPr lang="en-US" altLang="ko-KR" sz="1867" dirty="0">
                <a:solidFill>
                  <a:schemeClr val="tx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924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마음 그림표 </a:t>
            </a:r>
            <a:r>
              <a:rPr lang="en-US" altLang="ko-KR" sz="32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Egogram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829159" y="3252921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순응하는</a:t>
            </a:r>
          </a:p>
        </p:txBody>
      </p:sp>
      <p:pic>
        <p:nvPicPr>
          <p:cNvPr id="2" name="Object 1" descr="preencoded.png">
            <a:extLst>
              <a:ext uri="{FF2B5EF4-FFF2-40B4-BE49-F238E27FC236}">
                <a16:creationId xmlns:a16="http://schemas.microsoft.com/office/drawing/2014/main" xmlns="" id="{240F7090-5082-D37C-A898-98B3FF21F2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67" t="27680" r="46550" b="40220"/>
          <a:stretch/>
        </p:blipFill>
        <p:spPr>
          <a:xfrm>
            <a:off x="779306" y="2984264"/>
            <a:ext cx="9788943" cy="5215820"/>
          </a:xfrm>
          <a:prstGeom prst="rect">
            <a:avLst/>
          </a:prstGeom>
        </p:spPr>
      </p:pic>
      <p:grpSp>
        <p:nvGrpSpPr>
          <p:cNvPr id="25" name="그룹 1002">
            <a:extLst>
              <a:ext uri="{FF2B5EF4-FFF2-40B4-BE49-F238E27FC236}">
                <a16:creationId xmlns:a16="http://schemas.microsoft.com/office/drawing/2014/main" xmlns="" id="{1854AA36-6010-6797-DCE0-700E401BA0DC}"/>
              </a:ext>
            </a:extLst>
          </p:cNvPr>
          <p:cNvGrpSpPr/>
          <p:nvPr/>
        </p:nvGrpSpPr>
        <p:grpSpPr>
          <a:xfrm>
            <a:off x="10516971" y="2588309"/>
            <a:ext cx="6648054" cy="6171429"/>
            <a:chOff x="8582372" y="4844316"/>
            <a:chExt cx="6171429" cy="6171429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xmlns="" id="{FDAD1875-2EE3-2D2A-63D8-CC6A05C1A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372" y="4844316"/>
              <a:ext cx="6171429" cy="617142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A78B0D2-A195-E369-C034-60BDACF255EA}"/>
              </a:ext>
            </a:extLst>
          </p:cNvPr>
          <p:cNvSpPr txBox="1"/>
          <p:nvPr/>
        </p:nvSpPr>
        <p:spPr>
          <a:xfrm>
            <a:off x="11668590" y="4109551"/>
            <a:ext cx="4344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NP, AC</a:t>
            </a:r>
            <a:r>
              <a:rPr lang="ko-KR" altLang="en-US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높다</a:t>
            </a:r>
            <a:endParaRPr lang="en-US" altLang="ko-KR" sz="3200" b="1" dirty="0">
              <a:solidFill>
                <a:srgbClr val="C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CP, FC</a:t>
            </a:r>
            <a:r>
              <a:rPr lang="ko-KR" altLang="en-US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낮다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2967E09-36FE-B5C9-FE92-EEC4C2169424}"/>
              </a:ext>
            </a:extLst>
          </p:cNvPr>
          <p:cNvSpPr txBox="1"/>
          <p:nvPr/>
        </p:nvSpPr>
        <p:spPr>
          <a:xfrm>
            <a:off x="9537339" y="5336533"/>
            <a:ext cx="8648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이타적이고 배려를 잘하며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부드럽고 타인중심적이다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쓴 소리를 못 한다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공감능력이 뛰어나 상담을 잘해준다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정작 자신의 입장은 피력하기 어렵다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674FA96-1AE2-6DD1-569C-C35633471EB6}"/>
              </a:ext>
            </a:extLst>
          </p:cNvPr>
          <p:cNvSpPr txBox="1"/>
          <p:nvPr/>
        </p:nvSpPr>
        <p:spPr>
          <a:xfrm>
            <a:off x="13403769" y="3057215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N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모양</a:t>
            </a:r>
          </a:p>
        </p:txBody>
      </p:sp>
      <p:pic>
        <p:nvPicPr>
          <p:cNvPr id="43" name="Object 14">
            <a:extLst>
              <a:ext uri="{FF2B5EF4-FFF2-40B4-BE49-F238E27FC236}">
                <a16:creationId xmlns:a16="http://schemas.microsoft.com/office/drawing/2014/main" xmlns="" id="{1F2E35BA-C99B-7BB3-8981-C77A1EB4D43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6191" y="8380125"/>
            <a:ext cx="1134612" cy="706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5F85AF-12B5-E63B-8097-49194EA13A70}"/>
              </a:ext>
            </a:extLst>
          </p:cNvPr>
          <p:cNvSpPr txBox="1"/>
          <p:nvPr/>
        </p:nvSpPr>
        <p:spPr>
          <a:xfrm>
            <a:off x="953474" y="845261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통제</a:t>
            </a:r>
          </a:p>
        </p:txBody>
      </p:sp>
      <p:pic>
        <p:nvPicPr>
          <p:cNvPr id="44" name="Object 14">
            <a:extLst>
              <a:ext uri="{FF2B5EF4-FFF2-40B4-BE49-F238E27FC236}">
                <a16:creationId xmlns:a16="http://schemas.microsoft.com/office/drawing/2014/main" xmlns="" id="{796D285B-A0DE-93E9-4454-13A97AF3EBB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4426" y="8378444"/>
            <a:ext cx="1134612" cy="706999"/>
          </a:xfrm>
          <a:prstGeom prst="rect">
            <a:avLst/>
          </a:prstGeom>
        </p:spPr>
      </p:pic>
      <p:pic>
        <p:nvPicPr>
          <p:cNvPr id="45" name="Object 14">
            <a:extLst>
              <a:ext uri="{FF2B5EF4-FFF2-40B4-BE49-F238E27FC236}">
                <a16:creationId xmlns:a16="http://schemas.microsoft.com/office/drawing/2014/main" xmlns="" id="{0B63539A-3165-47DC-C110-17B625BDF95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36861" y="8411366"/>
            <a:ext cx="1134612" cy="706999"/>
          </a:xfrm>
          <a:prstGeom prst="rect">
            <a:avLst/>
          </a:prstGeom>
        </p:spPr>
      </p:pic>
      <p:pic>
        <p:nvPicPr>
          <p:cNvPr id="46" name="Object 14">
            <a:extLst>
              <a:ext uri="{FF2B5EF4-FFF2-40B4-BE49-F238E27FC236}">
                <a16:creationId xmlns:a16="http://schemas.microsoft.com/office/drawing/2014/main" xmlns="" id="{E73DDF5D-002A-70E2-885B-876B0F0D91A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64611" y="8371553"/>
            <a:ext cx="1134612" cy="706999"/>
          </a:xfrm>
          <a:prstGeom prst="rect">
            <a:avLst/>
          </a:prstGeom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xmlns="" id="{3AD4CBA4-1EFE-C911-A9B3-F2AC2D8F940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14869" y="8413891"/>
            <a:ext cx="1134612" cy="706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90AD76D-65E2-930C-B56F-216738CE6728}"/>
              </a:ext>
            </a:extLst>
          </p:cNvPr>
          <p:cNvSpPr txBox="1"/>
          <p:nvPr/>
        </p:nvSpPr>
        <p:spPr>
          <a:xfrm>
            <a:off x="3046156" y="845261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따뜻</a:t>
            </a:r>
            <a:endParaRPr lang="ko-KR" altLang="en-US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F54BE-FF6D-D292-88BB-0CB2F4A8B465}"/>
              </a:ext>
            </a:extLst>
          </p:cNvPr>
          <p:cNvSpPr txBox="1"/>
          <p:nvPr/>
        </p:nvSpPr>
        <p:spPr>
          <a:xfrm>
            <a:off x="5091522" y="846344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6018F53-8BFA-AC64-988D-7568888DBFD5}"/>
              </a:ext>
            </a:extLst>
          </p:cNvPr>
          <p:cNvSpPr txBox="1"/>
          <p:nvPr/>
        </p:nvSpPr>
        <p:spPr>
          <a:xfrm>
            <a:off x="7140921" y="8486167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9A15987-55B7-0610-23F6-748CB1FB7917}"/>
              </a:ext>
            </a:extLst>
          </p:cNvPr>
          <p:cNvSpPr txBox="1"/>
          <p:nvPr/>
        </p:nvSpPr>
        <p:spPr>
          <a:xfrm>
            <a:off x="9293908" y="846344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</a:t>
            </a:r>
          </a:p>
        </p:txBody>
      </p:sp>
    </p:spTree>
    <p:extLst>
      <p:ext uri="{BB962C8B-B14F-4D97-AF65-F5344CB8AC3E}">
        <p14:creationId xmlns:p14="http://schemas.microsoft.com/office/powerpoint/2010/main" val="595253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마음 그림표 </a:t>
            </a:r>
            <a:r>
              <a:rPr lang="en-US" altLang="ko-KR" sz="32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Egogram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829159" y="3252921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순응하는</a:t>
            </a:r>
          </a:p>
        </p:txBody>
      </p:sp>
      <p:grpSp>
        <p:nvGrpSpPr>
          <p:cNvPr id="25" name="그룹 1002">
            <a:extLst>
              <a:ext uri="{FF2B5EF4-FFF2-40B4-BE49-F238E27FC236}">
                <a16:creationId xmlns:a16="http://schemas.microsoft.com/office/drawing/2014/main" xmlns="" id="{1854AA36-6010-6797-DCE0-700E401BA0DC}"/>
              </a:ext>
            </a:extLst>
          </p:cNvPr>
          <p:cNvGrpSpPr/>
          <p:nvPr/>
        </p:nvGrpSpPr>
        <p:grpSpPr>
          <a:xfrm>
            <a:off x="10520156" y="2634028"/>
            <a:ext cx="6648054" cy="6945401"/>
            <a:chOff x="8582372" y="4844316"/>
            <a:chExt cx="6171429" cy="6171429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xmlns="" id="{FDAD1875-2EE3-2D2A-63D8-CC6A05C1A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2372" y="4844316"/>
              <a:ext cx="6171429" cy="617142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A78B0D2-A195-E369-C034-60BDACF255EA}"/>
              </a:ext>
            </a:extLst>
          </p:cNvPr>
          <p:cNvSpPr txBox="1"/>
          <p:nvPr/>
        </p:nvSpPr>
        <p:spPr>
          <a:xfrm>
            <a:off x="11668590" y="4109551"/>
            <a:ext cx="4344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CP, FC</a:t>
            </a:r>
            <a:r>
              <a:rPr lang="ko-KR" altLang="en-US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높다</a:t>
            </a:r>
            <a:endParaRPr lang="en-US" altLang="ko-KR" sz="3200" b="1" dirty="0">
              <a:solidFill>
                <a:srgbClr val="C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NP, AC</a:t>
            </a:r>
            <a:r>
              <a:rPr lang="ko-KR" altLang="en-US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낮다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2967E09-36FE-B5C9-FE92-EEC4C2169424}"/>
              </a:ext>
            </a:extLst>
          </p:cNvPr>
          <p:cNvSpPr txBox="1"/>
          <p:nvPr/>
        </p:nvSpPr>
        <p:spPr>
          <a:xfrm>
            <a:off x="9537339" y="5336533"/>
            <a:ext cx="8648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자기주장이 뛰어나다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기분파</a:t>
            </a:r>
            <a:r>
              <a:rPr lang="en-US" altLang="ko-KR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야심가 타입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직언</a:t>
            </a:r>
            <a:r>
              <a:rPr lang="en-US" altLang="ko-KR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쓴소리를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잘 한다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통제력에 관심이 많다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활력과 불 같은 성정으로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정의에 불타오를 </a:t>
            </a:r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떄가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있다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리더십이 너무 강해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마찰이 야기될 수 있다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endParaRPr lang="ko-KR" altLang="en-US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674FA96-1AE2-6DD1-569C-C35633471EB6}"/>
              </a:ext>
            </a:extLst>
          </p:cNvPr>
          <p:cNvSpPr txBox="1"/>
          <p:nvPr/>
        </p:nvSpPr>
        <p:spPr>
          <a:xfrm>
            <a:off x="13174185" y="3200451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역</a:t>
            </a:r>
            <a:r>
              <a:rPr lang="en-US" altLang="ko-KR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N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모양</a:t>
            </a:r>
          </a:p>
        </p:txBody>
      </p:sp>
      <p:pic>
        <p:nvPicPr>
          <p:cNvPr id="43" name="Object 14">
            <a:extLst>
              <a:ext uri="{FF2B5EF4-FFF2-40B4-BE49-F238E27FC236}">
                <a16:creationId xmlns:a16="http://schemas.microsoft.com/office/drawing/2014/main" xmlns="" id="{1F2E35BA-C99B-7BB3-8981-C77A1EB4D43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191" y="8380125"/>
            <a:ext cx="1134612" cy="706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5F85AF-12B5-E63B-8097-49194EA13A70}"/>
              </a:ext>
            </a:extLst>
          </p:cNvPr>
          <p:cNvSpPr txBox="1"/>
          <p:nvPr/>
        </p:nvSpPr>
        <p:spPr>
          <a:xfrm>
            <a:off x="953474" y="845261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통제</a:t>
            </a:r>
          </a:p>
        </p:txBody>
      </p:sp>
      <p:pic>
        <p:nvPicPr>
          <p:cNvPr id="44" name="Object 14">
            <a:extLst>
              <a:ext uri="{FF2B5EF4-FFF2-40B4-BE49-F238E27FC236}">
                <a16:creationId xmlns:a16="http://schemas.microsoft.com/office/drawing/2014/main" xmlns="" id="{796D285B-A0DE-93E9-4454-13A97AF3EBB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4426" y="8378444"/>
            <a:ext cx="1134612" cy="706999"/>
          </a:xfrm>
          <a:prstGeom prst="rect">
            <a:avLst/>
          </a:prstGeom>
        </p:spPr>
      </p:pic>
      <p:pic>
        <p:nvPicPr>
          <p:cNvPr id="45" name="Object 14">
            <a:extLst>
              <a:ext uri="{FF2B5EF4-FFF2-40B4-BE49-F238E27FC236}">
                <a16:creationId xmlns:a16="http://schemas.microsoft.com/office/drawing/2014/main" xmlns="" id="{0B63539A-3165-47DC-C110-17B625BDF95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6861" y="8411366"/>
            <a:ext cx="1134612" cy="706999"/>
          </a:xfrm>
          <a:prstGeom prst="rect">
            <a:avLst/>
          </a:prstGeom>
        </p:spPr>
      </p:pic>
      <p:pic>
        <p:nvPicPr>
          <p:cNvPr id="46" name="Object 14">
            <a:extLst>
              <a:ext uri="{FF2B5EF4-FFF2-40B4-BE49-F238E27FC236}">
                <a16:creationId xmlns:a16="http://schemas.microsoft.com/office/drawing/2014/main" xmlns="" id="{E73DDF5D-002A-70E2-885B-876B0F0D91A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64611" y="8371553"/>
            <a:ext cx="1134612" cy="706999"/>
          </a:xfrm>
          <a:prstGeom prst="rect">
            <a:avLst/>
          </a:prstGeom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xmlns="" id="{3AD4CBA4-1EFE-C911-A9B3-F2AC2D8F94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4869" y="8413891"/>
            <a:ext cx="1134612" cy="706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90AD76D-65E2-930C-B56F-216738CE6728}"/>
              </a:ext>
            </a:extLst>
          </p:cNvPr>
          <p:cNvSpPr txBox="1"/>
          <p:nvPr/>
        </p:nvSpPr>
        <p:spPr>
          <a:xfrm>
            <a:off x="3046156" y="845261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따뜻</a:t>
            </a:r>
            <a:endParaRPr lang="ko-KR" altLang="en-US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F54BE-FF6D-D292-88BB-0CB2F4A8B465}"/>
              </a:ext>
            </a:extLst>
          </p:cNvPr>
          <p:cNvSpPr txBox="1"/>
          <p:nvPr/>
        </p:nvSpPr>
        <p:spPr>
          <a:xfrm>
            <a:off x="5091522" y="846344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6018F53-8BFA-AC64-988D-7568888DBFD5}"/>
              </a:ext>
            </a:extLst>
          </p:cNvPr>
          <p:cNvSpPr txBox="1"/>
          <p:nvPr/>
        </p:nvSpPr>
        <p:spPr>
          <a:xfrm>
            <a:off x="7140921" y="8486167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9A15987-55B7-0610-23F6-748CB1FB7917}"/>
              </a:ext>
            </a:extLst>
          </p:cNvPr>
          <p:cNvSpPr txBox="1"/>
          <p:nvPr/>
        </p:nvSpPr>
        <p:spPr>
          <a:xfrm>
            <a:off x="9293908" y="846344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</a:t>
            </a:r>
          </a:p>
        </p:txBody>
      </p:sp>
      <p:pic>
        <p:nvPicPr>
          <p:cNvPr id="8" name="Object 1" descr="preencoded.png">
            <a:extLst>
              <a:ext uri="{FF2B5EF4-FFF2-40B4-BE49-F238E27FC236}">
                <a16:creationId xmlns:a16="http://schemas.microsoft.com/office/drawing/2014/main" xmlns="" id="{588588C3-5882-5A11-3975-3F6E34A7F3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918" t="29090" r="47078" b="38425"/>
          <a:stretch/>
        </p:blipFill>
        <p:spPr>
          <a:xfrm>
            <a:off x="447376" y="2799999"/>
            <a:ext cx="10043163" cy="54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35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마음 그림표 </a:t>
            </a:r>
            <a:r>
              <a:rPr lang="en-US" altLang="ko-KR" sz="32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Egogram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829159" y="3252921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순응하는</a:t>
            </a:r>
          </a:p>
        </p:txBody>
      </p:sp>
      <p:grpSp>
        <p:nvGrpSpPr>
          <p:cNvPr id="25" name="그룹 1002">
            <a:extLst>
              <a:ext uri="{FF2B5EF4-FFF2-40B4-BE49-F238E27FC236}">
                <a16:creationId xmlns:a16="http://schemas.microsoft.com/office/drawing/2014/main" xmlns="" id="{1854AA36-6010-6797-DCE0-700E401BA0DC}"/>
              </a:ext>
            </a:extLst>
          </p:cNvPr>
          <p:cNvGrpSpPr/>
          <p:nvPr/>
        </p:nvGrpSpPr>
        <p:grpSpPr>
          <a:xfrm>
            <a:off x="10516971" y="2588309"/>
            <a:ext cx="6648054" cy="6171429"/>
            <a:chOff x="8582372" y="4844316"/>
            <a:chExt cx="6171429" cy="6171429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xmlns="" id="{FDAD1875-2EE3-2D2A-63D8-CC6A05C1A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2372" y="4844316"/>
              <a:ext cx="6171429" cy="617142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A78B0D2-A195-E369-C034-60BDACF255EA}"/>
              </a:ext>
            </a:extLst>
          </p:cNvPr>
          <p:cNvSpPr txBox="1"/>
          <p:nvPr/>
        </p:nvSpPr>
        <p:spPr>
          <a:xfrm>
            <a:off x="11668590" y="4109551"/>
            <a:ext cx="4344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CP,  A, AC</a:t>
            </a:r>
            <a:r>
              <a:rPr lang="ko-KR" altLang="en-US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높다</a:t>
            </a:r>
            <a:endParaRPr lang="en-US" altLang="ko-KR" sz="3200" b="1" dirty="0">
              <a:solidFill>
                <a:srgbClr val="C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NP, FC</a:t>
            </a:r>
            <a:r>
              <a:rPr lang="ko-KR" altLang="en-US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낮다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2967E09-36FE-B5C9-FE92-EEC4C2169424}"/>
              </a:ext>
            </a:extLst>
          </p:cNvPr>
          <p:cNvSpPr txBox="1"/>
          <p:nvPr/>
        </p:nvSpPr>
        <p:spPr>
          <a:xfrm>
            <a:off x="9537339" y="5336533"/>
            <a:ext cx="8648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비평할 수 있지만 표출하지 못한다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염려가 많고 스트레스 많이 받는 편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사람보다 일 중심적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한 분야에 잘 몰두하는 전문가 타입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타인과 </a:t>
            </a:r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함꼐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하는 것보다 혼자가 편함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674FA96-1AE2-6DD1-569C-C35633471EB6}"/>
              </a:ext>
            </a:extLst>
          </p:cNvPr>
          <p:cNvSpPr txBox="1"/>
          <p:nvPr/>
        </p:nvSpPr>
        <p:spPr>
          <a:xfrm>
            <a:off x="13403769" y="3057215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W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모양</a:t>
            </a:r>
          </a:p>
        </p:txBody>
      </p:sp>
      <p:pic>
        <p:nvPicPr>
          <p:cNvPr id="43" name="Object 14">
            <a:extLst>
              <a:ext uri="{FF2B5EF4-FFF2-40B4-BE49-F238E27FC236}">
                <a16:creationId xmlns:a16="http://schemas.microsoft.com/office/drawing/2014/main" xmlns="" id="{1F2E35BA-C99B-7BB3-8981-C77A1EB4D43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191" y="8380125"/>
            <a:ext cx="1134612" cy="706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5F85AF-12B5-E63B-8097-49194EA13A70}"/>
              </a:ext>
            </a:extLst>
          </p:cNvPr>
          <p:cNvSpPr txBox="1"/>
          <p:nvPr/>
        </p:nvSpPr>
        <p:spPr>
          <a:xfrm>
            <a:off x="953474" y="845261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통제</a:t>
            </a:r>
          </a:p>
        </p:txBody>
      </p:sp>
      <p:pic>
        <p:nvPicPr>
          <p:cNvPr id="44" name="Object 14">
            <a:extLst>
              <a:ext uri="{FF2B5EF4-FFF2-40B4-BE49-F238E27FC236}">
                <a16:creationId xmlns:a16="http://schemas.microsoft.com/office/drawing/2014/main" xmlns="" id="{796D285B-A0DE-93E9-4454-13A97AF3EBB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4426" y="8378444"/>
            <a:ext cx="1134612" cy="706999"/>
          </a:xfrm>
          <a:prstGeom prst="rect">
            <a:avLst/>
          </a:prstGeom>
        </p:spPr>
      </p:pic>
      <p:pic>
        <p:nvPicPr>
          <p:cNvPr id="45" name="Object 14">
            <a:extLst>
              <a:ext uri="{FF2B5EF4-FFF2-40B4-BE49-F238E27FC236}">
                <a16:creationId xmlns:a16="http://schemas.microsoft.com/office/drawing/2014/main" xmlns="" id="{0B63539A-3165-47DC-C110-17B625BDF95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6861" y="8411366"/>
            <a:ext cx="1134612" cy="706999"/>
          </a:xfrm>
          <a:prstGeom prst="rect">
            <a:avLst/>
          </a:prstGeom>
        </p:spPr>
      </p:pic>
      <p:pic>
        <p:nvPicPr>
          <p:cNvPr id="46" name="Object 14">
            <a:extLst>
              <a:ext uri="{FF2B5EF4-FFF2-40B4-BE49-F238E27FC236}">
                <a16:creationId xmlns:a16="http://schemas.microsoft.com/office/drawing/2014/main" xmlns="" id="{E73DDF5D-002A-70E2-885B-876B0F0D91A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64611" y="8371553"/>
            <a:ext cx="1134612" cy="706999"/>
          </a:xfrm>
          <a:prstGeom prst="rect">
            <a:avLst/>
          </a:prstGeom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xmlns="" id="{3AD4CBA4-1EFE-C911-A9B3-F2AC2D8F94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4869" y="8413891"/>
            <a:ext cx="1134612" cy="706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90AD76D-65E2-930C-B56F-216738CE6728}"/>
              </a:ext>
            </a:extLst>
          </p:cNvPr>
          <p:cNvSpPr txBox="1"/>
          <p:nvPr/>
        </p:nvSpPr>
        <p:spPr>
          <a:xfrm>
            <a:off x="3046156" y="845261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따뜻</a:t>
            </a:r>
            <a:endParaRPr lang="ko-KR" altLang="en-US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F54BE-FF6D-D292-88BB-0CB2F4A8B465}"/>
              </a:ext>
            </a:extLst>
          </p:cNvPr>
          <p:cNvSpPr txBox="1"/>
          <p:nvPr/>
        </p:nvSpPr>
        <p:spPr>
          <a:xfrm>
            <a:off x="5091522" y="846344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6018F53-8BFA-AC64-988D-7568888DBFD5}"/>
              </a:ext>
            </a:extLst>
          </p:cNvPr>
          <p:cNvSpPr txBox="1"/>
          <p:nvPr/>
        </p:nvSpPr>
        <p:spPr>
          <a:xfrm>
            <a:off x="7140921" y="8486167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9A15987-55B7-0610-23F6-748CB1FB7917}"/>
              </a:ext>
            </a:extLst>
          </p:cNvPr>
          <p:cNvSpPr txBox="1"/>
          <p:nvPr/>
        </p:nvSpPr>
        <p:spPr>
          <a:xfrm>
            <a:off x="9293908" y="846344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</a:t>
            </a:r>
          </a:p>
        </p:txBody>
      </p:sp>
      <p:pic>
        <p:nvPicPr>
          <p:cNvPr id="8" name="Object 1" descr="preencoded.png">
            <a:extLst>
              <a:ext uri="{FF2B5EF4-FFF2-40B4-BE49-F238E27FC236}">
                <a16:creationId xmlns:a16="http://schemas.microsoft.com/office/drawing/2014/main" xmlns="" id="{2226460E-B56C-2F31-3BC2-6A8F74476A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79" t="24935" r="47498" b="42929"/>
          <a:stretch/>
        </p:blipFill>
        <p:spPr>
          <a:xfrm>
            <a:off x="544177" y="2742645"/>
            <a:ext cx="9972793" cy="53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98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04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마음 그림표 </a:t>
            </a:r>
            <a:r>
              <a:rPr lang="en-US" altLang="ko-KR" sz="32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Egogram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829159" y="3252921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순응하는</a:t>
            </a:r>
          </a:p>
        </p:txBody>
      </p:sp>
      <p:grpSp>
        <p:nvGrpSpPr>
          <p:cNvPr id="25" name="그룹 1002">
            <a:extLst>
              <a:ext uri="{FF2B5EF4-FFF2-40B4-BE49-F238E27FC236}">
                <a16:creationId xmlns:a16="http://schemas.microsoft.com/office/drawing/2014/main" xmlns="" id="{1854AA36-6010-6797-DCE0-700E401BA0DC}"/>
              </a:ext>
            </a:extLst>
          </p:cNvPr>
          <p:cNvGrpSpPr/>
          <p:nvPr/>
        </p:nvGrpSpPr>
        <p:grpSpPr>
          <a:xfrm>
            <a:off x="10516971" y="2588309"/>
            <a:ext cx="6648054" cy="6727686"/>
            <a:chOff x="8582372" y="4844316"/>
            <a:chExt cx="6171429" cy="6171429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xmlns="" id="{FDAD1875-2EE3-2D2A-63D8-CC6A05C1A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2372" y="4844316"/>
              <a:ext cx="6171429" cy="617142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A78B0D2-A195-E369-C034-60BDACF255EA}"/>
              </a:ext>
            </a:extLst>
          </p:cNvPr>
          <p:cNvSpPr txBox="1"/>
          <p:nvPr/>
        </p:nvSpPr>
        <p:spPr>
          <a:xfrm>
            <a:off x="11668590" y="4109551"/>
            <a:ext cx="4344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NP, FC</a:t>
            </a:r>
            <a:r>
              <a:rPr lang="ko-KR" altLang="en-US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높다</a:t>
            </a:r>
            <a:endParaRPr lang="en-US" altLang="ko-KR" sz="3200" b="1" dirty="0">
              <a:solidFill>
                <a:srgbClr val="C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CP, A, AC</a:t>
            </a:r>
            <a:r>
              <a:rPr lang="ko-KR" altLang="en-US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낮다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2967E09-36FE-B5C9-FE92-EEC4C2169424}"/>
              </a:ext>
            </a:extLst>
          </p:cNvPr>
          <p:cNvSpPr txBox="1"/>
          <p:nvPr/>
        </p:nvSpPr>
        <p:spPr>
          <a:xfrm>
            <a:off x="9537339" y="5336533"/>
            <a:ext cx="86485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밝은 에너지와 </a:t>
            </a:r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공감력을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발휘해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사교성이 좋다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창의적이며 남들이 </a:t>
            </a:r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생각못하는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번뜩임이 있지만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계획과 추진력이 다소 부족하다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자신이 재미있고 확신을 가지면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고집을 굽히지 않는다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674FA96-1AE2-6DD1-569C-C35633471EB6}"/>
              </a:ext>
            </a:extLst>
          </p:cNvPr>
          <p:cNvSpPr txBox="1"/>
          <p:nvPr/>
        </p:nvSpPr>
        <p:spPr>
          <a:xfrm>
            <a:off x="13186058" y="307898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M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모양</a:t>
            </a:r>
          </a:p>
        </p:txBody>
      </p:sp>
      <p:pic>
        <p:nvPicPr>
          <p:cNvPr id="43" name="Object 14">
            <a:extLst>
              <a:ext uri="{FF2B5EF4-FFF2-40B4-BE49-F238E27FC236}">
                <a16:creationId xmlns:a16="http://schemas.microsoft.com/office/drawing/2014/main" xmlns="" id="{1F2E35BA-C99B-7BB3-8981-C77A1EB4D43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191" y="8380125"/>
            <a:ext cx="1134612" cy="706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5F85AF-12B5-E63B-8097-49194EA13A70}"/>
              </a:ext>
            </a:extLst>
          </p:cNvPr>
          <p:cNvSpPr txBox="1"/>
          <p:nvPr/>
        </p:nvSpPr>
        <p:spPr>
          <a:xfrm>
            <a:off x="953474" y="845261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통제</a:t>
            </a:r>
          </a:p>
        </p:txBody>
      </p:sp>
      <p:pic>
        <p:nvPicPr>
          <p:cNvPr id="44" name="Object 14">
            <a:extLst>
              <a:ext uri="{FF2B5EF4-FFF2-40B4-BE49-F238E27FC236}">
                <a16:creationId xmlns:a16="http://schemas.microsoft.com/office/drawing/2014/main" xmlns="" id="{796D285B-A0DE-93E9-4454-13A97AF3EBB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4426" y="8378444"/>
            <a:ext cx="1134612" cy="706999"/>
          </a:xfrm>
          <a:prstGeom prst="rect">
            <a:avLst/>
          </a:prstGeom>
        </p:spPr>
      </p:pic>
      <p:pic>
        <p:nvPicPr>
          <p:cNvPr id="45" name="Object 14">
            <a:extLst>
              <a:ext uri="{FF2B5EF4-FFF2-40B4-BE49-F238E27FC236}">
                <a16:creationId xmlns:a16="http://schemas.microsoft.com/office/drawing/2014/main" xmlns="" id="{0B63539A-3165-47DC-C110-17B625BDF95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6861" y="8411366"/>
            <a:ext cx="1134612" cy="706999"/>
          </a:xfrm>
          <a:prstGeom prst="rect">
            <a:avLst/>
          </a:prstGeom>
        </p:spPr>
      </p:pic>
      <p:pic>
        <p:nvPicPr>
          <p:cNvPr id="46" name="Object 14">
            <a:extLst>
              <a:ext uri="{FF2B5EF4-FFF2-40B4-BE49-F238E27FC236}">
                <a16:creationId xmlns:a16="http://schemas.microsoft.com/office/drawing/2014/main" xmlns="" id="{E73DDF5D-002A-70E2-885B-876B0F0D91A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64611" y="8371553"/>
            <a:ext cx="1134612" cy="706999"/>
          </a:xfrm>
          <a:prstGeom prst="rect">
            <a:avLst/>
          </a:prstGeom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xmlns="" id="{3AD4CBA4-1EFE-C911-A9B3-F2AC2D8F94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4869" y="8413891"/>
            <a:ext cx="1134612" cy="706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90AD76D-65E2-930C-B56F-216738CE6728}"/>
              </a:ext>
            </a:extLst>
          </p:cNvPr>
          <p:cNvSpPr txBox="1"/>
          <p:nvPr/>
        </p:nvSpPr>
        <p:spPr>
          <a:xfrm>
            <a:off x="3046156" y="845261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따뜻</a:t>
            </a:r>
            <a:endParaRPr lang="ko-KR" altLang="en-US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F54BE-FF6D-D292-88BB-0CB2F4A8B465}"/>
              </a:ext>
            </a:extLst>
          </p:cNvPr>
          <p:cNvSpPr txBox="1"/>
          <p:nvPr/>
        </p:nvSpPr>
        <p:spPr>
          <a:xfrm>
            <a:off x="5091522" y="846344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6018F53-8BFA-AC64-988D-7568888DBFD5}"/>
              </a:ext>
            </a:extLst>
          </p:cNvPr>
          <p:cNvSpPr txBox="1"/>
          <p:nvPr/>
        </p:nvSpPr>
        <p:spPr>
          <a:xfrm>
            <a:off x="7140921" y="8486167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9A15987-55B7-0610-23F6-748CB1FB7917}"/>
              </a:ext>
            </a:extLst>
          </p:cNvPr>
          <p:cNvSpPr txBox="1"/>
          <p:nvPr/>
        </p:nvSpPr>
        <p:spPr>
          <a:xfrm>
            <a:off x="9293908" y="846344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</a:t>
            </a:r>
          </a:p>
        </p:txBody>
      </p:sp>
      <p:pic>
        <p:nvPicPr>
          <p:cNvPr id="9" name="Object 1" descr="preencoded.png">
            <a:extLst>
              <a:ext uri="{FF2B5EF4-FFF2-40B4-BE49-F238E27FC236}">
                <a16:creationId xmlns:a16="http://schemas.microsoft.com/office/drawing/2014/main" xmlns="" id="{7E98CD4C-D930-2F31-7694-FFF47FFACC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14" t="26669" r="49222" b="41743"/>
          <a:stretch/>
        </p:blipFill>
        <p:spPr>
          <a:xfrm>
            <a:off x="533670" y="2720686"/>
            <a:ext cx="10170694" cy="53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711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마음 그림표 </a:t>
            </a:r>
            <a:r>
              <a:rPr lang="en-US" altLang="ko-KR" sz="32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Egogram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829159" y="3252921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순응하는</a:t>
            </a:r>
          </a:p>
        </p:txBody>
      </p:sp>
      <p:grpSp>
        <p:nvGrpSpPr>
          <p:cNvPr id="25" name="그룹 1002">
            <a:extLst>
              <a:ext uri="{FF2B5EF4-FFF2-40B4-BE49-F238E27FC236}">
                <a16:creationId xmlns:a16="http://schemas.microsoft.com/office/drawing/2014/main" xmlns="" id="{1854AA36-6010-6797-DCE0-700E401BA0DC}"/>
              </a:ext>
            </a:extLst>
          </p:cNvPr>
          <p:cNvGrpSpPr/>
          <p:nvPr/>
        </p:nvGrpSpPr>
        <p:grpSpPr>
          <a:xfrm>
            <a:off x="10516971" y="2588309"/>
            <a:ext cx="6648054" cy="6171429"/>
            <a:chOff x="8582372" y="4844316"/>
            <a:chExt cx="6171429" cy="6171429"/>
          </a:xfrm>
        </p:grpSpPr>
        <p:pic>
          <p:nvPicPr>
            <p:cNvPr id="26" name="Object 5">
              <a:extLst>
                <a:ext uri="{FF2B5EF4-FFF2-40B4-BE49-F238E27FC236}">
                  <a16:creationId xmlns:a16="http://schemas.microsoft.com/office/drawing/2014/main" xmlns="" id="{FDAD1875-2EE3-2D2A-63D8-CC6A05C1A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2372" y="4844316"/>
              <a:ext cx="6171429" cy="617142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A78B0D2-A195-E369-C034-60BDACF255EA}"/>
              </a:ext>
            </a:extLst>
          </p:cNvPr>
          <p:cNvSpPr txBox="1"/>
          <p:nvPr/>
        </p:nvSpPr>
        <p:spPr>
          <a:xfrm>
            <a:off x="11263953" y="4109551"/>
            <a:ext cx="51631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NP</a:t>
            </a:r>
            <a:r>
              <a:rPr lang="ko-KR" altLang="en-US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높다</a:t>
            </a:r>
            <a:endParaRPr lang="en-US" altLang="ko-KR" sz="3200" b="1" dirty="0">
              <a:solidFill>
                <a:srgbClr val="C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en-US" altLang="ko-KR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CP, A, FC, AC</a:t>
            </a:r>
            <a:r>
              <a:rPr lang="ko-KR" altLang="en-US" sz="32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 적당하다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2967E09-36FE-B5C9-FE92-EEC4C2169424}"/>
              </a:ext>
            </a:extLst>
          </p:cNvPr>
          <p:cNvSpPr txBox="1"/>
          <p:nvPr/>
        </p:nvSpPr>
        <p:spPr>
          <a:xfrm>
            <a:off x="9537339" y="5336533"/>
            <a:ext cx="8648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남을 위한 생각과 행동을 많이 한다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적당한 긍정성</a:t>
            </a:r>
            <a:r>
              <a:rPr lang="en-US" altLang="ko-KR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적당한 </a:t>
            </a:r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순응성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적당한 이성과 판단력도 갖춤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어지간한 사람이면 모두 원만하게 지냄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온화함과 강인함이 공존</a:t>
            </a:r>
            <a:endParaRPr lang="en-US" altLang="ko-KR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올라운더지만</a:t>
            </a:r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도드라지는 개성 </a:t>
            </a:r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없는편</a:t>
            </a:r>
            <a:endParaRPr lang="ko-KR" altLang="en-US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2674FA96-1AE2-6DD1-569C-C35633471EB6}"/>
              </a:ext>
            </a:extLst>
          </p:cNvPr>
          <p:cNvSpPr txBox="1"/>
          <p:nvPr/>
        </p:nvSpPr>
        <p:spPr>
          <a:xfrm>
            <a:off x="13098973" y="3057215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언덕모양</a:t>
            </a:r>
          </a:p>
        </p:txBody>
      </p:sp>
      <p:pic>
        <p:nvPicPr>
          <p:cNvPr id="43" name="Object 14">
            <a:extLst>
              <a:ext uri="{FF2B5EF4-FFF2-40B4-BE49-F238E27FC236}">
                <a16:creationId xmlns:a16="http://schemas.microsoft.com/office/drawing/2014/main" xmlns="" id="{1F2E35BA-C99B-7BB3-8981-C77A1EB4D43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6191" y="8380125"/>
            <a:ext cx="1134612" cy="706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95F85AF-12B5-E63B-8097-49194EA13A70}"/>
              </a:ext>
            </a:extLst>
          </p:cNvPr>
          <p:cNvSpPr txBox="1"/>
          <p:nvPr/>
        </p:nvSpPr>
        <p:spPr>
          <a:xfrm>
            <a:off x="953474" y="845261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통제</a:t>
            </a:r>
          </a:p>
        </p:txBody>
      </p:sp>
      <p:pic>
        <p:nvPicPr>
          <p:cNvPr id="44" name="Object 14">
            <a:extLst>
              <a:ext uri="{FF2B5EF4-FFF2-40B4-BE49-F238E27FC236}">
                <a16:creationId xmlns:a16="http://schemas.microsoft.com/office/drawing/2014/main" xmlns="" id="{796D285B-A0DE-93E9-4454-13A97AF3EBB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94426" y="8378444"/>
            <a:ext cx="1134612" cy="706999"/>
          </a:xfrm>
          <a:prstGeom prst="rect">
            <a:avLst/>
          </a:prstGeom>
        </p:spPr>
      </p:pic>
      <p:pic>
        <p:nvPicPr>
          <p:cNvPr id="45" name="Object 14">
            <a:extLst>
              <a:ext uri="{FF2B5EF4-FFF2-40B4-BE49-F238E27FC236}">
                <a16:creationId xmlns:a16="http://schemas.microsoft.com/office/drawing/2014/main" xmlns="" id="{0B63539A-3165-47DC-C110-17B625BDF95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36861" y="8411366"/>
            <a:ext cx="1134612" cy="706999"/>
          </a:xfrm>
          <a:prstGeom prst="rect">
            <a:avLst/>
          </a:prstGeom>
        </p:spPr>
      </p:pic>
      <p:pic>
        <p:nvPicPr>
          <p:cNvPr id="46" name="Object 14">
            <a:extLst>
              <a:ext uri="{FF2B5EF4-FFF2-40B4-BE49-F238E27FC236}">
                <a16:creationId xmlns:a16="http://schemas.microsoft.com/office/drawing/2014/main" xmlns="" id="{E73DDF5D-002A-70E2-885B-876B0F0D91A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64611" y="8371553"/>
            <a:ext cx="1134612" cy="706999"/>
          </a:xfrm>
          <a:prstGeom prst="rect">
            <a:avLst/>
          </a:prstGeom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xmlns="" id="{3AD4CBA4-1EFE-C911-A9B3-F2AC2D8F94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4869" y="8413891"/>
            <a:ext cx="1134612" cy="706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90AD76D-65E2-930C-B56F-216738CE6728}"/>
              </a:ext>
            </a:extLst>
          </p:cNvPr>
          <p:cNvSpPr txBox="1"/>
          <p:nvPr/>
        </p:nvSpPr>
        <p:spPr>
          <a:xfrm>
            <a:off x="3046156" y="8452616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따뜻</a:t>
            </a:r>
            <a:endParaRPr lang="ko-KR" altLang="en-US" sz="28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AF54BE-FF6D-D292-88BB-0CB2F4A8B465}"/>
              </a:ext>
            </a:extLst>
          </p:cNvPr>
          <p:cNvSpPr txBox="1"/>
          <p:nvPr/>
        </p:nvSpPr>
        <p:spPr>
          <a:xfrm>
            <a:off x="5091522" y="846344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6018F53-8BFA-AC64-988D-7568888DBFD5}"/>
              </a:ext>
            </a:extLst>
          </p:cNvPr>
          <p:cNvSpPr txBox="1"/>
          <p:nvPr/>
        </p:nvSpPr>
        <p:spPr>
          <a:xfrm>
            <a:off x="7140921" y="8486167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9A15987-55B7-0610-23F6-748CB1FB7917}"/>
              </a:ext>
            </a:extLst>
          </p:cNvPr>
          <p:cNvSpPr txBox="1"/>
          <p:nvPr/>
        </p:nvSpPr>
        <p:spPr>
          <a:xfrm>
            <a:off x="9293908" y="8463443"/>
            <a:ext cx="1556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</a:t>
            </a:r>
          </a:p>
        </p:txBody>
      </p:sp>
      <p:pic>
        <p:nvPicPr>
          <p:cNvPr id="8" name="Object 1" descr="preencoded.png">
            <a:extLst>
              <a:ext uri="{FF2B5EF4-FFF2-40B4-BE49-F238E27FC236}">
                <a16:creationId xmlns:a16="http://schemas.microsoft.com/office/drawing/2014/main" xmlns="" id="{94DE5B96-268E-07DC-81D9-F91B25E0BE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23" t="27581" r="49999" b="40329"/>
          <a:stretch/>
        </p:blipFill>
        <p:spPr>
          <a:xfrm>
            <a:off x="638051" y="2799999"/>
            <a:ext cx="9922177" cy="538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09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효과적인 성장 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1155730" y="4145552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순응하는</a:t>
            </a:r>
          </a:p>
        </p:txBody>
      </p:sp>
      <p:grpSp>
        <p:nvGrpSpPr>
          <p:cNvPr id="2" name="그룹 1001">
            <a:extLst>
              <a:ext uri="{FF2B5EF4-FFF2-40B4-BE49-F238E27FC236}">
                <a16:creationId xmlns:a16="http://schemas.microsoft.com/office/drawing/2014/main" xmlns="" id="{9FD5CF04-A5F6-243A-BB5D-490C823C0B91}"/>
              </a:ext>
            </a:extLst>
          </p:cNvPr>
          <p:cNvGrpSpPr/>
          <p:nvPr/>
        </p:nvGrpSpPr>
        <p:grpSpPr>
          <a:xfrm>
            <a:off x="12213771" y="4934178"/>
            <a:ext cx="4755207" cy="4747231"/>
            <a:chOff x="340474" y="902742"/>
            <a:chExt cx="5829875" cy="617142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xmlns="" id="{D67E90B6-0C92-29C8-B280-9C7B2E7C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474" y="902742"/>
              <a:ext cx="5829875" cy="6171429"/>
            </a:xfrm>
            <a:prstGeom prst="rect">
              <a:avLst/>
            </a:prstGeom>
          </p:spPr>
        </p:pic>
      </p:grpSp>
      <p:grpSp>
        <p:nvGrpSpPr>
          <p:cNvPr id="15" name="그룹 1005">
            <a:extLst>
              <a:ext uri="{FF2B5EF4-FFF2-40B4-BE49-F238E27FC236}">
                <a16:creationId xmlns:a16="http://schemas.microsoft.com/office/drawing/2014/main" xmlns="" id="{CBEA566C-08EF-CF63-CF44-F5360B282924}"/>
              </a:ext>
            </a:extLst>
          </p:cNvPr>
          <p:cNvGrpSpPr/>
          <p:nvPr/>
        </p:nvGrpSpPr>
        <p:grpSpPr>
          <a:xfrm>
            <a:off x="1155731" y="2962043"/>
            <a:ext cx="10309944" cy="5208792"/>
            <a:chOff x="2216020" y="1651768"/>
            <a:chExt cx="7266866" cy="2244404"/>
          </a:xfrm>
        </p:grpSpPr>
        <p:pic>
          <p:nvPicPr>
            <p:cNvPr id="16" name="Object 14">
              <a:extLst>
                <a:ext uri="{FF2B5EF4-FFF2-40B4-BE49-F238E27FC236}">
                  <a16:creationId xmlns:a16="http://schemas.microsoft.com/office/drawing/2014/main" xmlns="" id="{C88A685B-42CF-BA07-90AA-BDFE12949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6020" y="1651768"/>
              <a:ext cx="7266866" cy="2244404"/>
            </a:xfrm>
            <a:prstGeom prst="rect">
              <a:avLst/>
            </a:prstGeom>
          </p:spPr>
        </p:pic>
      </p:grpSp>
      <p:grpSp>
        <p:nvGrpSpPr>
          <p:cNvPr id="12" name="그룹 1003">
            <a:extLst>
              <a:ext uri="{FF2B5EF4-FFF2-40B4-BE49-F238E27FC236}">
                <a16:creationId xmlns:a16="http://schemas.microsoft.com/office/drawing/2014/main" xmlns="" id="{AEEBECFE-01C8-41A9-5815-FB0518F2DA9D}"/>
              </a:ext>
            </a:extLst>
          </p:cNvPr>
          <p:cNvGrpSpPr/>
          <p:nvPr/>
        </p:nvGrpSpPr>
        <p:grpSpPr>
          <a:xfrm>
            <a:off x="1585104" y="3551879"/>
            <a:ext cx="1173812" cy="1139976"/>
            <a:chOff x="12114286" y="2435547"/>
            <a:chExt cx="6171429" cy="6171429"/>
          </a:xfrm>
        </p:grpSpPr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xmlns="" id="{C4F71255-75B1-365A-B1FC-93DC7B681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2435547"/>
              <a:ext cx="6171429" cy="617142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2EA21A2-F20D-C31F-7218-828BD1682AFF}"/>
              </a:ext>
            </a:extLst>
          </p:cNvPr>
          <p:cNvSpPr txBox="1"/>
          <p:nvPr/>
        </p:nvSpPr>
        <p:spPr>
          <a:xfrm>
            <a:off x="2980600" y="3839659"/>
            <a:ext cx="86485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현재 자신의 모습을 파악하고 인정한다</a:t>
            </a:r>
          </a:p>
        </p:txBody>
      </p:sp>
      <p:grpSp>
        <p:nvGrpSpPr>
          <p:cNvPr id="18" name="그룹 1003">
            <a:extLst>
              <a:ext uri="{FF2B5EF4-FFF2-40B4-BE49-F238E27FC236}">
                <a16:creationId xmlns:a16="http://schemas.microsoft.com/office/drawing/2014/main" xmlns="" id="{40AB0F99-D133-EA46-F5B4-A96FC6172CCE}"/>
              </a:ext>
            </a:extLst>
          </p:cNvPr>
          <p:cNvGrpSpPr/>
          <p:nvPr/>
        </p:nvGrpSpPr>
        <p:grpSpPr>
          <a:xfrm>
            <a:off x="1606878" y="4923476"/>
            <a:ext cx="1173812" cy="1139976"/>
            <a:chOff x="12114286" y="2435547"/>
            <a:chExt cx="6171429" cy="6171429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xmlns="" id="{9075CA93-1E1B-C8FD-1D2A-0DFD166D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2435547"/>
              <a:ext cx="6171429" cy="6171429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8EF1F80-DF51-BDBE-372C-D4551F9E7CF0}"/>
              </a:ext>
            </a:extLst>
          </p:cNvPr>
          <p:cNvSpPr txBox="1"/>
          <p:nvPr/>
        </p:nvSpPr>
        <p:spPr>
          <a:xfrm>
            <a:off x="3002374" y="5211256"/>
            <a:ext cx="86485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바람직한 상태를 그리고 보완해 나간다</a:t>
            </a:r>
          </a:p>
        </p:txBody>
      </p:sp>
      <p:grpSp>
        <p:nvGrpSpPr>
          <p:cNvPr id="21" name="그룹 1003">
            <a:extLst>
              <a:ext uri="{FF2B5EF4-FFF2-40B4-BE49-F238E27FC236}">
                <a16:creationId xmlns:a16="http://schemas.microsoft.com/office/drawing/2014/main" xmlns="" id="{CDDAFD01-85DD-BCBF-2EDC-ED27F4B828F1}"/>
              </a:ext>
            </a:extLst>
          </p:cNvPr>
          <p:cNvGrpSpPr/>
          <p:nvPr/>
        </p:nvGrpSpPr>
        <p:grpSpPr>
          <a:xfrm>
            <a:off x="1606879" y="6338621"/>
            <a:ext cx="1173812" cy="1139976"/>
            <a:chOff x="12114286" y="2435547"/>
            <a:chExt cx="6171429" cy="6171429"/>
          </a:xfrm>
        </p:grpSpPr>
        <p:pic>
          <p:nvPicPr>
            <p:cNvPr id="22" name="Object 8">
              <a:extLst>
                <a:ext uri="{FF2B5EF4-FFF2-40B4-BE49-F238E27FC236}">
                  <a16:creationId xmlns:a16="http://schemas.microsoft.com/office/drawing/2014/main" xmlns="" id="{BBB3D6A8-694A-EA25-0580-D16FD66B3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286" y="2435547"/>
              <a:ext cx="6171429" cy="617142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2805E5D-90A1-6CAF-AA42-E09E78298813}"/>
              </a:ext>
            </a:extLst>
          </p:cNvPr>
          <p:cNvSpPr txBox="1"/>
          <p:nvPr/>
        </p:nvSpPr>
        <p:spPr>
          <a:xfrm>
            <a:off x="3002375" y="6626401"/>
            <a:ext cx="86485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저항을 예상하고 극복하지 위한 준비를 한다</a:t>
            </a:r>
          </a:p>
        </p:txBody>
      </p:sp>
    </p:spTree>
    <p:extLst>
      <p:ext uri="{BB962C8B-B14F-4D97-AF65-F5344CB8AC3E}">
        <p14:creationId xmlns:p14="http://schemas.microsoft.com/office/powerpoint/2010/main" val="2119085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2394751" y="2862155"/>
            <a:ext cx="78905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40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좋은 상태를 유지하는 것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협력적 관계구축의 핵심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697A03C-A2D8-FF36-8E1F-7D89F1283BCE}"/>
              </a:ext>
            </a:extLst>
          </p:cNvPr>
          <p:cNvSpPr/>
          <p:nvPr/>
        </p:nvSpPr>
        <p:spPr>
          <a:xfrm>
            <a:off x="2394751" y="5095604"/>
            <a:ext cx="78905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40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좋은 상대가 되어주는 것 </a:t>
            </a:r>
          </a:p>
        </p:txBody>
      </p:sp>
      <p:grpSp>
        <p:nvGrpSpPr>
          <p:cNvPr id="7" name="그룹 1003">
            <a:extLst>
              <a:ext uri="{FF2B5EF4-FFF2-40B4-BE49-F238E27FC236}">
                <a16:creationId xmlns:a16="http://schemas.microsoft.com/office/drawing/2014/main" xmlns="" id="{1C6150D7-F3D7-8D1C-A6BE-1A613C45B4E1}"/>
              </a:ext>
            </a:extLst>
          </p:cNvPr>
          <p:cNvGrpSpPr/>
          <p:nvPr/>
        </p:nvGrpSpPr>
        <p:grpSpPr>
          <a:xfrm>
            <a:off x="8778081" y="5220809"/>
            <a:ext cx="8325715" cy="4216487"/>
            <a:chOff x="2093271" y="4109507"/>
            <a:chExt cx="5565839" cy="2613669"/>
          </a:xfrm>
        </p:grpSpPr>
        <p:pic>
          <p:nvPicPr>
            <p:cNvPr id="8" name="Object 9">
              <a:extLst>
                <a:ext uri="{FF2B5EF4-FFF2-40B4-BE49-F238E27FC236}">
                  <a16:creationId xmlns:a16="http://schemas.microsoft.com/office/drawing/2014/main" xmlns="" id="{67E51DE3-285D-F792-B0DC-C96026B05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3271" y="4109507"/>
              <a:ext cx="5565839" cy="2613669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8C147D09-AC4D-5B3C-DAC8-12843F3456EB}"/>
              </a:ext>
            </a:extLst>
          </p:cNvPr>
          <p:cNvSpPr/>
          <p:nvPr/>
        </p:nvSpPr>
        <p:spPr>
          <a:xfrm>
            <a:off x="2075181" y="3012315"/>
            <a:ext cx="6406666" cy="889946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효과적인 대화의 원칙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by Eric Berne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1155730" y="4145552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순응하는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2EA21A2-F20D-C31F-7218-828BD1682AFF}"/>
              </a:ext>
            </a:extLst>
          </p:cNvPr>
          <p:cNvSpPr txBox="1"/>
          <p:nvPr/>
        </p:nvSpPr>
        <p:spPr>
          <a:xfrm>
            <a:off x="1034413" y="2873201"/>
            <a:ext cx="86485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갈등을</a:t>
            </a:r>
            <a:r>
              <a:rPr lang="en-US" altLang="ko-KR" sz="25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25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야기하고 신뢰를 저해하는</a:t>
            </a:r>
            <a:endParaRPr lang="en-US" altLang="ko-KR" sz="25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5000" b="1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교차교류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8EF1F80-DF51-BDBE-372C-D4551F9E7CF0}"/>
              </a:ext>
            </a:extLst>
          </p:cNvPr>
          <p:cNvSpPr txBox="1"/>
          <p:nvPr/>
        </p:nvSpPr>
        <p:spPr>
          <a:xfrm>
            <a:off x="8322194" y="2906942"/>
            <a:ext cx="86485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호감과 신뢰를 높이는</a:t>
            </a:r>
            <a:endParaRPr lang="en-US" altLang="ko-KR" sz="25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5000" b="1" dirty="0">
                <a:solidFill>
                  <a:schemeClr val="accent6">
                    <a:lumMod val="75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상보교류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7D7E500B-2265-747F-778F-6ABAFDBFB643}"/>
              </a:ext>
            </a:extLst>
          </p:cNvPr>
          <p:cNvGrpSpPr/>
          <p:nvPr/>
        </p:nvGrpSpPr>
        <p:grpSpPr>
          <a:xfrm>
            <a:off x="2787812" y="4119696"/>
            <a:ext cx="4632056" cy="5200018"/>
            <a:chOff x="6759595" y="3698701"/>
            <a:chExt cx="5082838" cy="6171429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xmlns="" id="{EFB6394C-9E74-D15A-367E-09CD1F08C135}"/>
                </a:ext>
              </a:extLst>
            </p:cNvPr>
            <p:cNvGrpSpPr/>
            <p:nvPr/>
          </p:nvGrpSpPr>
          <p:grpSpPr>
            <a:xfrm>
              <a:off x="6759595" y="3698701"/>
              <a:ext cx="2873306" cy="6171429"/>
              <a:chOff x="6759595" y="3698701"/>
              <a:chExt cx="2873306" cy="6171429"/>
            </a:xfrm>
          </p:grpSpPr>
          <p:pic>
            <p:nvPicPr>
              <p:cNvPr id="4" name="Object 5">
                <a:extLst>
                  <a:ext uri="{FF2B5EF4-FFF2-40B4-BE49-F238E27FC236}">
                    <a16:creationId xmlns:a16="http://schemas.microsoft.com/office/drawing/2014/main" xmlns="" id="{B6DBEB42-99C7-C767-4532-B3639C940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59595" y="3698701"/>
                <a:ext cx="2873306" cy="6171429"/>
              </a:xfrm>
              <a:prstGeom prst="rect">
                <a:avLst/>
              </a:prstGeom>
            </p:spPr>
          </p:pic>
        </p:grpSp>
        <p:grpSp>
          <p:nvGrpSpPr>
            <p:cNvPr id="7" name="그룹 1003">
              <a:extLst>
                <a:ext uri="{FF2B5EF4-FFF2-40B4-BE49-F238E27FC236}">
                  <a16:creationId xmlns:a16="http://schemas.microsoft.com/office/drawing/2014/main" xmlns="" id="{1C736E54-BD31-D216-0129-55DFF022119C}"/>
                </a:ext>
              </a:extLst>
            </p:cNvPr>
            <p:cNvGrpSpPr/>
            <p:nvPr/>
          </p:nvGrpSpPr>
          <p:grpSpPr>
            <a:xfrm>
              <a:off x="8721961" y="3698701"/>
              <a:ext cx="3120472" cy="6171429"/>
              <a:chOff x="8721961" y="3698701"/>
              <a:chExt cx="3120472" cy="6171429"/>
            </a:xfrm>
          </p:grpSpPr>
          <p:pic>
            <p:nvPicPr>
              <p:cNvPr id="8" name="Object 8">
                <a:extLst>
                  <a:ext uri="{FF2B5EF4-FFF2-40B4-BE49-F238E27FC236}">
                    <a16:creationId xmlns:a16="http://schemas.microsoft.com/office/drawing/2014/main" xmlns="" id="{DD739FF7-44E6-F748-7E8B-3F054825DD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21961" y="3698701"/>
                <a:ext cx="3120472" cy="6171429"/>
              </a:xfrm>
              <a:prstGeom prst="rect">
                <a:avLst/>
              </a:prstGeom>
            </p:spPr>
          </p:pic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6F734E35-C6A9-64F0-0C43-C4339CAF85FC}"/>
              </a:ext>
            </a:extLst>
          </p:cNvPr>
          <p:cNvGrpSpPr/>
          <p:nvPr/>
        </p:nvGrpSpPr>
        <p:grpSpPr>
          <a:xfrm>
            <a:off x="10258070" y="4290881"/>
            <a:ext cx="5468225" cy="5200018"/>
            <a:chOff x="11865521" y="1272150"/>
            <a:chExt cx="6420194" cy="6887158"/>
          </a:xfrm>
        </p:grpSpPr>
        <p:grpSp>
          <p:nvGrpSpPr>
            <p:cNvPr id="10" name="그룹 1004">
              <a:extLst>
                <a:ext uri="{FF2B5EF4-FFF2-40B4-BE49-F238E27FC236}">
                  <a16:creationId xmlns:a16="http://schemas.microsoft.com/office/drawing/2014/main" xmlns="" id="{0B6BC885-6872-437B-6ABF-AAA73DD865C9}"/>
                </a:ext>
              </a:extLst>
            </p:cNvPr>
            <p:cNvGrpSpPr/>
            <p:nvPr/>
          </p:nvGrpSpPr>
          <p:grpSpPr>
            <a:xfrm>
              <a:off x="11865521" y="1272150"/>
              <a:ext cx="4420286" cy="6171429"/>
              <a:chOff x="11865521" y="1272150"/>
              <a:chExt cx="4420286" cy="6171429"/>
            </a:xfrm>
          </p:grpSpPr>
          <p:pic>
            <p:nvPicPr>
              <p:cNvPr id="11" name="Object 11">
                <a:extLst>
                  <a:ext uri="{FF2B5EF4-FFF2-40B4-BE49-F238E27FC236}">
                    <a16:creationId xmlns:a16="http://schemas.microsoft.com/office/drawing/2014/main" xmlns="" id="{9D8C3A5B-A2A7-9B37-12D7-F318B0B7A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865521" y="1272150"/>
                <a:ext cx="4420286" cy="6171429"/>
              </a:xfrm>
              <a:prstGeom prst="rect">
                <a:avLst/>
              </a:prstGeom>
            </p:spPr>
          </p:pic>
        </p:grpSp>
        <p:grpSp>
          <p:nvGrpSpPr>
            <p:cNvPr id="24" name="그룹 1005">
              <a:extLst>
                <a:ext uri="{FF2B5EF4-FFF2-40B4-BE49-F238E27FC236}">
                  <a16:creationId xmlns:a16="http://schemas.microsoft.com/office/drawing/2014/main" xmlns="" id="{8160F6CC-48DA-714C-095A-9C62230AC9E1}"/>
                </a:ext>
              </a:extLst>
            </p:cNvPr>
            <p:cNvGrpSpPr/>
            <p:nvPr/>
          </p:nvGrpSpPr>
          <p:grpSpPr>
            <a:xfrm>
              <a:off x="13937136" y="1987879"/>
              <a:ext cx="4348579" cy="6171429"/>
              <a:chOff x="13937136" y="1987879"/>
              <a:chExt cx="4348579" cy="6171429"/>
            </a:xfrm>
          </p:grpSpPr>
          <p:pic>
            <p:nvPicPr>
              <p:cNvPr id="25" name="Object 14">
                <a:extLst>
                  <a:ext uri="{FF2B5EF4-FFF2-40B4-BE49-F238E27FC236}">
                    <a16:creationId xmlns:a16="http://schemas.microsoft.com/office/drawing/2014/main" xmlns="" id="{0CDAA08D-4AF0-AFC2-8DBF-5B7F41CD8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937136" y="1987879"/>
                <a:ext cx="4348579" cy="61714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7258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5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효과적인 대화의 원칙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by Eric Berne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FE37BF-A508-AB38-FBED-0E1288EF8AA5}"/>
              </a:ext>
            </a:extLst>
          </p:cNvPr>
          <p:cNvSpPr txBox="1"/>
          <p:nvPr/>
        </p:nvSpPr>
        <p:spPr>
          <a:xfrm>
            <a:off x="1155730" y="4145552"/>
            <a:ext cx="1824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순응하는</a:t>
            </a:r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xmlns="" id="{72DFB8B9-C769-B96D-AD4A-C3631CC47128}"/>
              </a:ext>
            </a:extLst>
          </p:cNvPr>
          <p:cNvGrpSpPr/>
          <p:nvPr/>
        </p:nvGrpSpPr>
        <p:grpSpPr>
          <a:xfrm>
            <a:off x="1155730" y="6867469"/>
            <a:ext cx="14799417" cy="832467"/>
            <a:chOff x="1733930" y="7759633"/>
            <a:chExt cx="14799417" cy="832467"/>
          </a:xfrm>
        </p:grpSpPr>
        <p:pic>
          <p:nvPicPr>
            <p:cNvPr id="9" name="Object 15">
              <a:extLst>
                <a:ext uri="{FF2B5EF4-FFF2-40B4-BE49-F238E27FC236}">
                  <a16:creationId xmlns:a16="http://schemas.microsoft.com/office/drawing/2014/main" xmlns="" id="{6C9C846C-9111-BAFB-0068-8651D8B3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930" y="7759633"/>
              <a:ext cx="14799417" cy="832467"/>
            </a:xfrm>
            <a:prstGeom prst="rect">
              <a:avLst/>
            </a:prstGeom>
          </p:spPr>
        </p:pic>
      </p:grpSp>
      <p:grpSp>
        <p:nvGrpSpPr>
          <p:cNvPr id="12" name="그룹 1006">
            <a:extLst>
              <a:ext uri="{FF2B5EF4-FFF2-40B4-BE49-F238E27FC236}">
                <a16:creationId xmlns:a16="http://schemas.microsoft.com/office/drawing/2014/main" xmlns="" id="{381048A9-0E90-C82E-8268-5750D091E3A1}"/>
              </a:ext>
            </a:extLst>
          </p:cNvPr>
          <p:cNvGrpSpPr/>
          <p:nvPr/>
        </p:nvGrpSpPr>
        <p:grpSpPr>
          <a:xfrm>
            <a:off x="1155730" y="6861529"/>
            <a:ext cx="3366867" cy="832467"/>
            <a:chOff x="1733930" y="7753693"/>
            <a:chExt cx="3366867" cy="832467"/>
          </a:xfrm>
        </p:grpSpPr>
        <p:pic>
          <p:nvPicPr>
            <p:cNvPr id="13" name="Object 18">
              <a:extLst>
                <a:ext uri="{FF2B5EF4-FFF2-40B4-BE49-F238E27FC236}">
                  <a16:creationId xmlns:a16="http://schemas.microsoft.com/office/drawing/2014/main" xmlns="" id="{DB7E292E-9C02-129A-CAE2-FA80D3323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55" y="7338576"/>
              <a:ext cx="6733735" cy="1664934"/>
            </a:xfrm>
            <a:prstGeom prst="rect">
              <a:avLst/>
            </a:prstGeom>
          </p:spPr>
        </p:pic>
        <p:pic>
          <p:nvPicPr>
            <p:cNvPr id="15" name="Object 19">
              <a:extLst>
                <a:ext uri="{FF2B5EF4-FFF2-40B4-BE49-F238E27FC236}">
                  <a16:creationId xmlns:a16="http://schemas.microsoft.com/office/drawing/2014/main" xmlns="" id="{4AB9C8C1-2AC8-4780-F643-75ACB8E8E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930" y="7753693"/>
              <a:ext cx="3366867" cy="832467"/>
            </a:xfrm>
            <a:prstGeom prst="rect">
              <a:avLst/>
            </a:prstGeom>
          </p:spPr>
        </p:pic>
      </p:grpSp>
      <p:grpSp>
        <p:nvGrpSpPr>
          <p:cNvPr id="16" name="그룹 1007">
            <a:extLst>
              <a:ext uri="{FF2B5EF4-FFF2-40B4-BE49-F238E27FC236}">
                <a16:creationId xmlns:a16="http://schemas.microsoft.com/office/drawing/2014/main" xmlns="" id="{3B3271A1-8DBD-28B0-8704-4EE09192DBFC}"/>
              </a:ext>
            </a:extLst>
          </p:cNvPr>
          <p:cNvGrpSpPr/>
          <p:nvPr/>
        </p:nvGrpSpPr>
        <p:grpSpPr>
          <a:xfrm>
            <a:off x="1155730" y="5716110"/>
            <a:ext cx="14799417" cy="832467"/>
            <a:chOff x="1733930" y="6608274"/>
            <a:chExt cx="14799417" cy="832467"/>
          </a:xfrm>
        </p:grpSpPr>
        <p:pic>
          <p:nvPicPr>
            <p:cNvPr id="18" name="Object 22">
              <a:extLst>
                <a:ext uri="{FF2B5EF4-FFF2-40B4-BE49-F238E27FC236}">
                  <a16:creationId xmlns:a16="http://schemas.microsoft.com/office/drawing/2014/main" xmlns="" id="{00605D72-8273-F3B1-B416-84B660B3B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930" y="6608274"/>
              <a:ext cx="14799417" cy="832467"/>
            </a:xfrm>
            <a:prstGeom prst="rect">
              <a:avLst/>
            </a:prstGeom>
          </p:spPr>
        </p:pic>
      </p:grpSp>
      <p:grpSp>
        <p:nvGrpSpPr>
          <p:cNvPr id="19" name="그룹 1008">
            <a:extLst>
              <a:ext uri="{FF2B5EF4-FFF2-40B4-BE49-F238E27FC236}">
                <a16:creationId xmlns:a16="http://schemas.microsoft.com/office/drawing/2014/main" xmlns="" id="{0E0F2A66-B64D-7480-7FBB-FBA8FA8470DD}"/>
              </a:ext>
            </a:extLst>
          </p:cNvPr>
          <p:cNvGrpSpPr/>
          <p:nvPr/>
        </p:nvGrpSpPr>
        <p:grpSpPr>
          <a:xfrm>
            <a:off x="1187344" y="5733255"/>
            <a:ext cx="3366867" cy="832467"/>
            <a:chOff x="1733930" y="6602334"/>
            <a:chExt cx="3366867" cy="832467"/>
          </a:xfrm>
        </p:grpSpPr>
        <p:pic>
          <p:nvPicPr>
            <p:cNvPr id="21" name="Object 25">
              <a:extLst>
                <a:ext uri="{FF2B5EF4-FFF2-40B4-BE49-F238E27FC236}">
                  <a16:creationId xmlns:a16="http://schemas.microsoft.com/office/drawing/2014/main" xmlns="" id="{3BF846AD-0D43-C255-17B4-F2C3EA8F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55" y="6187216"/>
              <a:ext cx="6733735" cy="1664934"/>
            </a:xfrm>
            <a:prstGeom prst="rect">
              <a:avLst/>
            </a:prstGeom>
          </p:spPr>
        </p:pic>
        <p:pic>
          <p:nvPicPr>
            <p:cNvPr id="22" name="Object 26">
              <a:extLst>
                <a:ext uri="{FF2B5EF4-FFF2-40B4-BE49-F238E27FC236}">
                  <a16:creationId xmlns:a16="http://schemas.microsoft.com/office/drawing/2014/main" xmlns="" id="{FAF51A4A-7542-2A6F-5328-3225F127D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930" y="6602334"/>
              <a:ext cx="3366867" cy="832467"/>
            </a:xfrm>
            <a:prstGeom prst="rect">
              <a:avLst/>
            </a:prstGeom>
          </p:spPr>
        </p:pic>
      </p:grpSp>
      <p:grpSp>
        <p:nvGrpSpPr>
          <p:cNvPr id="23" name="그룹 1009">
            <a:extLst>
              <a:ext uri="{FF2B5EF4-FFF2-40B4-BE49-F238E27FC236}">
                <a16:creationId xmlns:a16="http://schemas.microsoft.com/office/drawing/2014/main" xmlns="" id="{71719926-903D-3997-61D7-87A1A95F273B}"/>
              </a:ext>
            </a:extLst>
          </p:cNvPr>
          <p:cNvGrpSpPr/>
          <p:nvPr/>
        </p:nvGrpSpPr>
        <p:grpSpPr>
          <a:xfrm>
            <a:off x="1230886" y="4587835"/>
            <a:ext cx="14799417" cy="832467"/>
            <a:chOff x="1733930" y="5456914"/>
            <a:chExt cx="14799417" cy="832467"/>
          </a:xfrm>
        </p:grpSpPr>
        <p:pic>
          <p:nvPicPr>
            <p:cNvPr id="29" name="Object 29">
              <a:extLst>
                <a:ext uri="{FF2B5EF4-FFF2-40B4-BE49-F238E27FC236}">
                  <a16:creationId xmlns:a16="http://schemas.microsoft.com/office/drawing/2014/main" xmlns="" id="{323A9C72-4FFC-17E4-515F-9FD118630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930" y="5456914"/>
              <a:ext cx="14799417" cy="832467"/>
            </a:xfrm>
            <a:prstGeom prst="rect">
              <a:avLst/>
            </a:prstGeom>
          </p:spPr>
        </p:pic>
      </p:grpSp>
      <p:grpSp>
        <p:nvGrpSpPr>
          <p:cNvPr id="30" name="그룹 1010">
            <a:extLst>
              <a:ext uri="{FF2B5EF4-FFF2-40B4-BE49-F238E27FC236}">
                <a16:creationId xmlns:a16="http://schemas.microsoft.com/office/drawing/2014/main" xmlns="" id="{76206D3D-7CBA-27B9-4C64-1A8F9DD41BC5}"/>
              </a:ext>
            </a:extLst>
          </p:cNvPr>
          <p:cNvGrpSpPr/>
          <p:nvPr/>
        </p:nvGrpSpPr>
        <p:grpSpPr>
          <a:xfrm>
            <a:off x="1230886" y="4581895"/>
            <a:ext cx="3366867" cy="832467"/>
            <a:chOff x="1733930" y="5450974"/>
            <a:chExt cx="3366867" cy="832467"/>
          </a:xfrm>
        </p:grpSpPr>
        <p:pic>
          <p:nvPicPr>
            <p:cNvPr id="31" name="Object 32">
              <a:extLst>
                <a:ext uri="{FF2B5EF4-FFF2-40B4-BE49-F238E27FC236}">
                  <a16:creationId xmlns:a16="http://schemas.microsoft.com/office/drawing/2014/main" xmlns="" id="{A367A0BF-267E-27EA-0C6C-C0FFFF2B6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55" y="5035857"/>
              <a:ext cx="6733735" cy="1664934"/>
            </a:xfrm>
            <a:prstGeom prst="rect">
              <a:avLst/>
            </a:prstGeom>
          </p:spPr>
        </p:pic>
        <p:pic>
          <p:nvPicPr>
            <p:cNvPr id="32" name="Object 33">
              <a:extLst>
                <a:ext uri="{FF2B5EF4-FFF2-40B4-BE49-F238E27FC236}">
                  <a16:creationId xmlns:a16="http://schemas.microsoft.com/office/drawing/2014/main" xmlns="" id="{525D9229-33ED-6AAA-076C-676E906F7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930" y="5450974"/>
              <a:ext cx="3366867" cy="832467"/>
            </a:xfrm>
            <a:prstGeom prst="rect">
              <a:avLst/>
            </a:prstGeom>
          </p:spPr>
        </p:pic>
      </p:grpSp>
      <p:grpSp>
        <p:nvGrpSpPr>
          <p:cNvPr id="33" name="그룹 1011">
            <a:extLst>
              <a:ext uri="{FF2B5EF4-FFF2-40B4-BE49-F238E27FC236}">
                <a16:creationId xmlns:a16="http://schemas.microsoft.com/office/drawing/2014/main" xmlns="" id="{DE2FAE6C-B029-F078-A8D9-F4514B439C07}"/>
              </a:ext>
            </a:extLst>
          </p:cNvPr>
          <p:cNvGrpSpPr/>
          <p:nvPr/>
        </p:nvGrpSpPr>
        <p:grpSpPr>
          <a:xfrm>
            <a:off x="1230886" y="3436476"/>
            <a:ext cx="14799417" cy="832467"/>
            <a:chOff x="1733930" y="4305555"/>
            <a:chExt cx="14799417" cy="832467"/>
          </a:xfrm>
        </p:grpSpPr>
        <p:pic>
          <p:nvPicPr>
            <p:cNvPr id="34" name="Object 36">
              <a:extLst>
                <a:ext uri="{FF2B5EF4-FFF2-40B4-BE49-F238E27FC236}">
                  <a16:creationId xmlns:a16="http://schemas.microsoft.com/office/drawing/2014/main" xmlns="" id="{5B283793-B7BC-4FC8-65F2-9E693C61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930" y="4305555"/>
              <a:ext cx="14799417" cy="832467"/>
            </a:xfrm>
            <a:prstGeom prst="rect">
              <a:avLst/>
            </a:prstGeom>
          </p:spPr>
        </p:pic>
      </p:grpSp>
      <p:grpSp>
        <p:nvGrpSpPr>
          <p:cNvPr id="35" name="그룹 1012">
            <a:extLst>
              <a:ext uri="{FF2B5EF4-FFF2-40B4-BE49-F238E27FC236}">
                <a16:creationId xmlns:a16="http://schemas.microsoft.com/office/drawing/2014/main" xmlns="" id="{74B5CC27-8E85-2805-CCFE-F3A482C8A4B7}"/>
              </a:ext>
            </a:extLst>
          </p:cNvPr>
          <p:cNvGrpSpPr/>
          <p:nvPr/>
        </p:nvGrpSpPr>
        <p:grpSpPr>
          <a:xfrm>
            <a:off x="1230886" y="3430536"/>
            <a:ext cx="3366867" cy="832467"/>
            <a:chOff x="1733930" y="4299615"/>
            <a:chExt cx="3366867" cy="832467"/>
          </a:xfrm>
        </p:grpSpPr>
        <p:pic>
          <p:nvPicPr>
            <p:cNvPr id="36" name="Object 39">
              <a:extLst>
                <a:ext uri="{FF2B5EF4-FFF2-40B4-BE49-F238E27FC236}">
                  <a16:creationId xmlns:a16="http://schemas.microsoft.com/office/drawing/2014/main" xmlns="" id="{33664A10-36E8-EDE7-A6BB-D3730A7EA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55" y="3884497"/>
              <a:ext cx="6733735" cy="1664934"/>
            </a:xfrm>
            <a:prstGeom prst="rect">
              <a:avLst/>
            </a:prstGeom>
          </p:spPr>
        </p:pic>
        <p:pic>
          <p:nvPicPr>
            <p:cNvPr id="37" name="Object 40">
              <a:extLst>
                <a:ext uri="{FF2B5EF4-FFF2-40B4-BE49-F238E27FC236}">
                  <a16:creationId xmlns:a16="http://schemas.microsoft.com/office/drawing/2014/main" xmlns="" id="{83BDCF42-179B-F29D-FC98-4CA80DAD1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930" y="4299615"/>
              <a:ext cx="3366867" cy="832467"/>
            </a:xfrm>
            <a:prstGeom prst="rect">
              <a:avLst/>
            </a:prstGeom>
          </p:spPr>
        </p:pic>
      </p:grpSp>
      <p:grpSp>
        <p:nvGrpSpPr>
          <p:cNvPr id="38" name="그룹 1013">
            <a:extLst>
              <a:ext uri="{FF2B5EF4-FFF2-40B4-BE49-F238E27FC236}">
                <a16:creationId xmlns:a16="http://schemas.microsoft.com/office/drawing/2014/main" xmlns="" id="{2428DC67-47DC-7F32-ABB2-823C74A926A0}"/>
              </a:ext>
            </a:extLst>
          </p:cNvPr>
          <p:cNvGrpSpPr/>
          <p:nvPr/>
        </p:nvGrpSpPr>
        <p:grpSpPr>
          <a:xfrm>
            <a:off x="1230886" y="2285116"/>
            <a:ext cx="14799417" cy="832467"/>
            <a:chOff x="1733930" y="3154195"/>
            <a:chExt cx="14799417" cy="832467"/>
          </a:xfrm>
        </p:grpSpPr>
        <p:pic>
          <p:nvPicPr>
            <p:cNvPr id="39" name="Object 43">
              <a:extLst>
                <a:ext uri="{FF2B5EF4-FFF2-40B4-BE49-F238E27FC236}">
                  <a16:creationId xmlns:a16="http://schemas.microsoft.com/office/drawing/2014/main" xmlns="" id="{8FDA2825-B1DE-601F-E890-9C9F8AFD5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930" y="3154195"/>
              <a:ext cx="14799417" cy="832467"/>
            </a:xfrm>
            <a:prstGeom prst="rect">
              <a:avLst/>
            </a:prstGeom>
          </p:spPr>
        </p:pic>
      </p:grpSp>
      <p:grpSp>
        <p:nvGrpSpPr>
          <p:cNvPr id="40" name="그룹 1014">
            <a:extLst>
              <a:ext uri="{FF2B5EF4-FFF2-40B4-BE49-F238E27FC236}">
                <a16:creationId xmlns:a16="http://schemas.microsoft.com/office/drawing/2014/main" xmlns="" id="{8249657F-FC4B-0503-1E4A-571A6BD88895}"/>
              </a:ext>
            </a:extLst>
          </p:cNvPr>
          <p:cNvGrpSpPr/>
          <p:nvPr/>
        </p:nvGrpSpPr>
        <p:grpSpPr>
          <a:xfrm>
            <a:off x="1230886" y="2279176"/>
            <a:ext cx="3366867" cy="832467"/>
            <a:chOff x="1733930" y="3148255"/>
            <a:chExt cx="3366867" cy="832467"/>
          </a:xfrm>
        </p:grpSpPr>
        <p:pic>
          <p:nvPicPr>
            <p:cNvPr id="41" name="Object 46">
              <a:extLst>
                <a:ext uri="{FF2B5EF4-FFF2-40B4-BE49-F238E27FC236}">
                  <a16:creationId xmlns:a16="http://schemas.microsoft.com/office/drawing/2014/main" xmlns="" id="{F76ABC17-6775-0A2E-03CE-02775A992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55" y="2733138"/>
              <a:ext cx="6733735" cy="1664934"/>
            </a:xfrm>
            <a:prstGeom prst="rect">
              <a:avLst/>
            </a:prstGeom>
          </p:spPr>
        </p:pic>
        <p:pic>
          <p:nvPicPr>
            <p:cNvPr id="42" name="Object 47">
              <a:extLst>
                <a:ext uri="{FF2B5EF4-FFF2-40B4-BE49-F238E27FC236}">
                  <a16:creationId xmlns:a16="http://schemas.microsoft.com/office/drawing/2014/main" xmlns="" id="{6BCFACEB-FE9F-3538-FFE4-4549026E7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930" y="3148255"/>
              <a:ext cx="3366867" cy="832467"/>
            </a:xfrm>
            <a:prstGeom prst="rect">
              <a:avLst/>
            </a:prstGeom>
          </p:spPr>
        </p:pic>
      </p:grpSp>
      <p:grpSp>
        <p:nvGrpSpPr>
          <p:cNvPr id="43" name="그룹 1005">
            <a:extLst>
              <a:ext uri="{FF2B5EF4-FFF2-40B4-BE49-F238E27FC236}">
                <a16:creationId xmlns:a16="http://schemas.microsoft.com/office/drawing/2014/main" xmlns="" id="{8103C31F-EE56-B788-53AE-F9EE0460A788}"/>
              </a:ext>
            </a:extLst>
          </p:cNvPr>
          <p:cNvGrpSpPr/>
          <p:nvPr/>
        </p:nvGrpSpPr>
        <p:grpSpPr>
          <a:xfrm>
            <a:off x="1155730" y="8018828"/>
            <a:ext cx="14799417" cy="832467"/>
            <a:chOff x="1733930" y="7759633"/>
            <a:chExt cx="14799417" cy="832467"/>
          </a:xfrm>
        </p:grpSpPr>
        <p:pic>
          <p:nvPicPr>
            <p:cNvPr id="44" name="Object 15">
              <a:extLst>
                <a:ext uri="{FF2B5EF4-FFF2-40B4-BE49-F238E27FC236}">
                  <a16:creationId xmlns:a16="http://schemas.microsoft.com/office/drawing/2014/main" xmlns="" id="{AD0189E4-FC68-89DD-FA50-2989CCF4F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3930" y="7759633"/>
              <a:ext cx="14799417" cy="832467"/>
            </a:xfrm>
            <a:prstGeom prst="rect">
              <a:avLst/>
            </a:prstGeom>
          </p:spPr>
        </p:pic>
      </p:grpSp>
      <p:grpSp>
        <p:nvGrpSpPr>
          <p:cNvPr id="45" name="그룹 1006">
            <a:extLst>
              <a:ext uri="{FF2B5EF4-FFF2-40B4-BE49-F238E27FC236}">
                <a16:creationId xmlns:a16="http://schemas.microsoft.com/office/drawing/2014/main" xmlns="" id="{46D679AB-AAA0-085A-84B5-C165CFA3EE26}"/>
              </a:ext>
            </a:extLst>
          </p:cNvPr>
          <p:cNvGrpSpPr/>
          <p:nvPr/>
        </p:nvGrpSpPr>
        <p:grpSpPr>
          <a:xfrm>
            <a:off x="1155730" y="8012888"/>
            <a:ext cx="3366867" cy="832467"/>
            <a:chOff x="1733930" y="7753693"/>
            <a:chExt cx="3366867" cy="832467"/>
          </a:xfrm>
        </p:grpSpPr>
        <p:pic>
          <p:nvPicPr>
            <p:cNvPr id="46" name="Object 18">
              <a:extLst>
                <a:ext uri="{FF2B5EF4-FFF2-40B4-BE49-F238E27FC236}">
                  <a16:creationId xmlns:a16="http://schemas.microsoft.com/office/drawing/2014/main" xmlns="" id="{2D59A28A-BD07-9B54-570A-971C876EA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55" y="7338576"/>
              <a:ext cx="6733735" cy="1664934"/>
            </a:xfrm>
            <a:prstGeom prst="rect">
              <a:avLst/>
            </a:prstGeom>
          </p:spPr>
        </p:pic>
        <p:pic>
          <p:nvPicPr>
            <p:cNvPr id="47" name="Object 19">
              <a:extLst>
                <a:ext uri="{FF2B5EF4-FFF2-40B4-BE49-F238E27FC236}">
                  <a16:creationId xmlns:a16="http://schemas.microsoft.com/office/drawing/2014/main" xmlns="" id="{8156076C-AB4C-ACD7-E852-6130383A1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3930" y="7753693"/>
              <a:ext cx="3366867" cy="832467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529B318-8E93-4DF5-AF86-896E7DB5F891}"/>
              </a:ext>
            </a:extLst>
          </p:cNvPr>
          <p:cNvSpPr txBox="1"/>
          <p:nvPr/>
        </p:nvSpPr>
        <p:spPr>
          <a:xfrm>
            <a:off x="2242335" y="2406785"/>
            <a:ext cx="210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원칙 </a:t>
            </a:r>
            <a:r>
              <a:rPr lang="en-US" altLang="ko-KR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CE46C07-B943-B0D1-B8E7-F40C14D87C22}"/>
              </a:ext>
            </a:extLst>
          </p:cNvPr>
          <p:cNvSpPr txBox="1"/>
          <p:nvPr/>
        </p:nvSpPr>
        <p:spPr>
          <a:xfrm>
            <a:off x="2209410" y="3538598"/>
            <a:ext cx="210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원칙 </a:t>
            </a:r>
            <a:r>
              <a:rPr lang="en-US" altLang="ko-KR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1ADB971-E690-988C-D120-815E1D002EA3}"/>
              </a:ext>
            </a:extLst>
          </p:cNvPr>
          <p:cNvSpPr txBox="1"/>
          <p:nvPr/>
        </p:nvSpPr>
        <p:spPr>
          <a:xfrm>
            <a:off x="2209410" y="4693528"/>
            <a:ext cx="210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원칙 </a:t>
            </a:r>
            <a:r>
              <a:rPr lang="en-US" altLang="ko-KR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033D6AC-01A1-2B6E-845D-792A4BBBD59C}"/>
              </a:ext>
            </a:extLst>
          </p:cNvPr>
          <p:cNvSpPr txBox="1"/>
          <p:nvPr/>
        </p:nvSpPr>
        <p:spPr>
          <a:xfrm>
            <a:off x="2237791" y="5867560"/>
            <a:ext cx="210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원칙 </a:t>
            </a:r>
            <a:r>
              <a:rPr lang="en-US" altLang="ko-KR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9C80DEB-E838-6D9C-0EEE-3719D47A5600}"/>
              </a:ext>
            </a:extLst>
          </p:cNvPr>
          <p:cNvSpPr txBox="1"/>
          <p:nvPr/>
        </p:nvSpPr>
        <p:spPr>
          <a:xfrm>
            <a:off x="2270976" y="6988873"/>
            <a:ext cx="210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원칙 </a:t>
            </a:r>
            <a:r>
              <a:rPr lang="en-US" altLang="ko-KR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5</a:t>
            </a:r>
            <a:endParaRPr lang="ko-KR" altLang="en-US" sz="3200" b="1" dirty="0">
              <a:solidFill>
                <a:schemeClr val="bg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47341F84-3FCD-9BBA-C7EE-1C0082B405C2}"/>
              </a:ext>
            </a:extLst>
          </p:cNvPr>
          <p:cNvSpPr txBox="1"/>
          <p:nvPr/>
        </p:nvSpPr>
        <p:spPr>
          <a:xfrm>
            <a:off x="2264106" y="8120650"/>
            <a:ext cx="2109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원칙 </a:t>
            </a:r>
            <a:r>
              <a:rPr lang="en-US" altLang="ko-KR" sz="32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AE60655-A95A-3CEE-E5DC-845C7FB1D769}"/>
              </a:ext>
            </a:extLst>
          </p:cNvPr>
          <p:cNvSpPr txBox="1"/>
          <p:nvPr/>
        </p:nvSpPr>
        <p:spPr>
          <a:xfrm>
            <a:off x="4897187" y="242744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제 정신으로 대화하라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(A-A)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DC64501F-0543-2F72-A5C7-AB719099E460}"/>
              </a:ext>
            </a:extLst>
          </p:cNvPr>
          <p:cNvSpPr txBox="1"/>
          <p:nvPr/>
        </p:nvSpPr>
        <p:spPr>
          <a:xfrm>
            <a:off x="4897186" y="3559335"/>
            <a:ext cx="942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상대의 어리광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기분을 따스하게 이해해주자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(NP-FC)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F5E486F-585E-2552-0156-AC7861ED73E9}"/>
              </a:ext>
            </a:extLst>
          </p:cNvPr>
          <p:cNvSpPr txBox="1"/>
          <p:nvPr/>
        </p:nvSpPr>
        <p:spPr>
          <a:xfrm>
            <a:off x="4897187" y="4689656"/>
            <a:ext cx="942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상대의 주장을 수용해보는 수련을 해보자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(CP-AC)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76DA820-41D5-38DD-B177-97EF5CAA2EDB}"/>
              </a:ext>
            </a:extLst>
          </p:cNvPr>
          <p:cNvSpPr txBox="1"/>
          <p:nvPr/>
        </p:nvSpPr>
        <p:spPr>
          <a:xfrm>
            <a:off x="4830800" y="5822616"/>
            <a:ext cx="942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믿는 사람 배신 말자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(CP-CP)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CB6F393-EBB8-7B33-7E60-0382E223C1E1}"/>
              </a:ext>
            </a:extLst>
          </p:cNvPr>
          <p:cNvSpPr txBox="1"/>
          <p:nvPr/>
        </p:nvSpPr>
        <p:spPr>
          <a:xfrm>
            <a:off x="4820443" y="6998120"/>
            <a:ext cx="942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상대의 좋은 기분을 굳이 망치지 말자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(FC-FC)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A054F8F3-F4D6-0A22-DF62-2E8FEF53D01E}"/>
              </a:ext>
            </a:extLst>
          </p:cNvPr>
          <p:cNvSpPr txBox="1"/>
          <p:nvPr/>
        </p:nvSpPr>
        <p:spPr>
          <a:xfrm>
            <a:off x="4830800" y="8132620"/>
            <a:ext cx="9428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숨겨진 의도를 외면하지 말자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(Hidden meaning)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166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56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556124"/>
            <a:ext cx="8648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바람직한 다가가기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2AA8F06-73A3-68BC-74C8-8546431D61AC}"/>
              </a:ext>
            </a:extLst>
          </p:cNvPr>
          <p:cNvSpPr txBox="1"/>
          <p:nvPr/>
        </p:nvSpPr>
        <p:spPr>
          <a:xfrm>
            <a:off x="4743270" y="2177853"/>
            <a:ext cx="8648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먼저 상대방에 대한 이야기를 하라</a:t>
            </a:r>
            <a:endParaRPr lang="en-US" altLang="ko-KR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용건은 그 다음에 올바르게 제시한다</a:t>
            </a:r>
          </a:p>
        </p:txBody>
      </p:sp>
      <p:grpSp>
        <p:nvGrpSpPr>
          <p:cNvPr id="4" name="그룹 1001">
            <a:extLst>
              <a:ext uri="{FF2B5EF4-FFF2-40B4-BE49-F238E27FC236}">
                <a16:creationId xmlns:a16="http://schemas.microsoft.com/office/drawing/2014/main" xmlns="" id="{5671810A-FC11-DBD0-7AA7-1E96EC695966}"/>
              </a:ext>
            </a:extLst>
          </p:cNvPr>
          <p:cNvGrpSpPr/>
          <p:nvPr/>
        </p:nvGrpSpPr>
        <p:grpSpPr>
          <a:xfrm>
            <a:off x="3592286" y="1341376"/>
            <a:ext cx="2610462" cy="2401136"/>
            <a:chOff x="570274" y="764214"/>
            <a:chExt cx="6171429" cy="6171429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xmlns="" id="{B9473420-CB12-FAF3-2BFF-DB816A691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0274" y="764214"/>
              <a:ext cx="6171429" cy="617142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7F6C810-311E-0EF6-3B50-2F543D6F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358" y="3788230"/>
            <a:ext cx="14103009" cy="537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EC6539F-60BA-3E19-2E48-83968625DCD4}"/>
              </a:ext>
            </a:extLst>
          </p:cNvPr>
          <p:cNvSpPr txBox="1"/>
          <p:nvPr/>
        </p:nvSpPr>
        <p:spPr>
          <a:xfrm>
            <a:off x="-492492" y="4047911"/>
            <a:ext cx="864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평소상태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811BAC-018C-D45A-5A80-9ED923AE6BCC}"/>
              </a:ext>
            </a:extLst>
          </p:cNvPr>
          <p:cNvSpPr txBox="1"/>
          <p:nvPr/>
        </p:nvSpPr>
        <p:spPr>
          <a:xfrm>
            <a:off x="4520199" y="4023744"/>
            <a:ext cx="864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감정의 홍수상태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F7ED8D5-7FC0-9DB6-B903-050FB31F3CAE}"/>
              </a:ext>
            </a:extLst>
          </p:cNvPr>
          <p:cNvSpPr txBox="1"/>
          <p:nvPr/>
        </p:nvSpPr>
        <p:spPr>
          <a:xfrm>
            <a:off x="9574459" y="4023744"/>
            <a:ext cx="864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회복상태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0360354-864B-4B8B-153D-EAB349D6EC5A}"/>
              </a:ext>
            </a:extLst>
          </p:cNvPr>
          <p:cNvSpPr txBox="1"/>
          <p:nvPr/>
        </p:nvSpPr>
        <p:spPr>
          <a:xfrm>
            <a:off x="2725394" y="5515754"/>
            <a:ext cx="3131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이성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생각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0806BFD-20F5-3174-30CD-57AEF13AE78D}"/>
              </a:ext>
            </a:extLst>
          </p:cNvPr>
          <p:cNvSpPr txBox="1"/>
          <p:nvPr/>
        </p:nvSpPr>
        <p:spPr>
          <a:xfrm>
            <a:off x="3267571" y="6936254"/>
            <a:ext cx="3131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감정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E2FEF74-8F3F-4EE6-D774-FE08B58BC920}"/>
              </a:ext>
            </a:extLst>
          </p:cNvPr>
          <p:cNvSpPr txBox="1"/>
          <p:nvPr/>
        </p:nvSpPr>
        <p:spPr>
          <a:xfrm>
            <a:off x="7965358" y="5080123"/>
            <a:ext cx="3131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이성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생각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EC8F3705-4F1B-26E4-489D-FB0A52B0812D}"/>
              </a:ext>
            </a:extLst>
          </p:cNvPr>
          <p:cNvSpPr txBox="1"/>
          <p:nvPr/>
        </p:nvSpPr>
        <p:spPr>
          <a:xfrm>
            <a:off x="8291806" y="6955871"/>
            <a:ext cx="3131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0CDCF11-FB8F-BEDE-7E33-4A814CF7F79D}"/>
              </a:ext>
            </a:extLst>
          </p:cNvPr>
          <p:cNvSpPr txBox="1"/>
          <p:nvPr/>
        </p:nvSpPr>
        <p:spPr>
          <a:xfrm>
            <a:off x="12740251" y="5123907"/>
            <a:ext cx="3131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이성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생각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0E46C2E4-146D-337B-9BB6-4A90A3554375}"/>
              </a:ext>
            </a:extLst>
          </p:cNvPr>
          <p:cNvSpPr txBox="1"/>
          <p:nvPr/>
        </p:nvSpPr>
        <p:spPr>
          <a:xfrm>
            <a:off x="13269095" y="6999655"/>
            <a:ext cx="3131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감정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C9A35DA-1592-B12D-F66A-AA1FCB62C96F}"/>
              </a:ext>
            </a:extLst>
          </p:cNvPr>
          <p:cNvSpPr txBox="1"/>
          <p:nvPr/>
        </p:nvSpPr>
        <p:spPr>
          <a:xfrm>
            <a:off x="9718596" y="7855979"/>
            <a:ext cx="1737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관심</a:t>
            </a:r>
            <a:r>
              <a:rPr lang="en-US" altLang="ko-KR" sz="1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  <a:r>
              <a:rPr lang="ko-KR" altLang="en-US" sz="1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존중</a:t>
            </a:r>
            <a:r>
              <a:rPr lang="en-US" altLang="ko-KR" sz="1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  <a:r>
              <a:rPr lang="ko-KR" altLang="en-US" sz="1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</a:t>
            </a:r>
          </a:p>
        </p:txBody>
      </p:sp>
    </p:spTree>
    <p:extLst>
      <p:ext uri="{BB962C8B-B14F-4D97-AF65-F5344CB8AC3E}">
        <p14:creationId xmlns:p14="http://schemas.microsoft.com/office/powerpoint/2010/main" val="680589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더 나은 관계를 만들고 싶다면 공감 상승 대화법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xmlns="" id="{8159309A-CFC2-B19A-4F5F-24D899BA9F5B}"/>
              </a:ext>
            </a:extLst>
          </p:cNvPr>
          <p:cNvSpPr/>
          <p:nvPr/>
        </p:nvSpPr>
        <p:spPr>
          <a:xfrm>
            <a:off x="1380138" y="3021293"/>
            <a:ext cx="5376597" cy="779315"/>
          </a:xfrm>
          <a:prstGeom prst="roundRect">
            <a:avLst>
              <a:gd name="adj" fmla="val 10000"/>
            </a:avLst>
          </a:prstGeom>
          <a:noFill/>
          <a:ln w="28575">
            <a:noFill/>
            <a:prstDash val="sysDash"/>
          </a:ln>
          <a:effectLst/>
        </p:spPr>
        <p:txBody>
          <a:bodyPr lIns="91236" tIns="45619" rIns="91236" bIns="45619" anchor="b"/>
          <a:lstStyle/>
          <a:p>
            <a:pPr marL="0" marR="0" lvl="0" indent="0" defTabSz="91230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DFD18B6-64FA-B8E0-E0FD-7E2EA4E1C32E}"/>
              </a:ext>
            </a:extLst>
          </p:cNvPr>
          <p:cNvSpPr txBox="1"/>
          <p:nvPr/>
        </p:nvSpPr>
        <p:spPr>
          <a:xfrm>
            <a:off x="6564713" y="3428186"/>
            <a:ext cx="3633916" cy="523016"/>
          </a:xfrm>
          <a:prstGeom prst="rect">
            <a:avLst/>
          </a:prstGeom>
          <a:noFill/>
        </p:spPr>
        <p:txBody>
          <a:bodyPr wrap="none" lIns="91236" tIns="45619" rIns="91236" bIns="45619">
            <a:spAutoFit/>
          </a:bodyPr>
          <a:lstStyle/>
          <a:p>
            <a:pPr defTabSz="912308" latinLnBrk="1">
              <a:defRPr/>
            </a:pPr>
            <a:r>
              <a:rPr lang="ko-KR" altLang="en-US" sz="2800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진실하고 열광적인 공감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DA0242E-038C-87B6-F0F9-3F262729AFAB}"/>
              </a:ext>
            </a:extLst>
          </p:cNvPr>
          <p:cNvSpPr/>
          <p:nvPr/>
        </p:nvSpPr>
        <p:spPr>
          <a:xfrm>
            <a:off x="1520900" y="3381918"/>
            <a:ext cx="4895665" cy="58477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91230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극적이고 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건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설적인 대화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EA3C246-DBDE-8FF8-0622-A1A96B7D7C89}"/>
              </a:ext>
            </a:extLst>
          </p:cNvPr>
          <p:cNvSpPr txBox="1"/>
          <p:nvPr/>
        </p:nvSpPr>
        <p:spPr>
          <a:xfrm>
            <a:off x="6564713" y="4490155"/>
            <a:ext cx="1909085" cy="523016"/>
          </a:xfrm>
          <a:prstGeom prst="rect">
            <a:avLst/>
          </a:prstGeom>
          <a:noFill/>
        </p:spPr>
        <p:txBody>
          <a:bodyPr wrap="none" lIns="91236" tIns="45619" rIns="91236" bIns="45619">
            <a:spAutoFit/>
          </a:bodyPr>
          <a:lstStyle/>
          <a:p>
            <a:pPr defTabSz="912308" latinLnBrk="1">
              <a:defRPr/>
            </a:pPr>
            <a:r>
              <a:rPr lang="ko-KR" altLang="en-US" sz="2800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절제된 공감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2CE7496-3DD1-F48C-77B8-412CEF710813}"/>
              </a:ext>
            </a:extLst>
          </p:cNvPr>
          <p:cNvSpPr/>
          <p:nvPr/>
        </p:nvSpPr>
        <p:spPr>
          <a:xfrm>
            <a:off x="1520900" y="4443887"/>
            <a:ext cx="4895665" cy="58477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91230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극적이고 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건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설적인 대화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81E60F-CBB7-E3A4-5BA6-83CE7C6F5D9A}"/>
              </a:ext>
            </a:extLst>
          </p:cNvPr>
          <p:cNvSpPr txBox="1"/>
          <p:nvPr/>
        </p:nvSpPr>
        <p:spPr>
          <a:xfrm>
            <a:off x="6564713" y="5546200"/>
            <a:ext cx="3633916" cy="523016"/>
          </a:xfrm>
          <a:prstGeom prst="rect">
            <a:avLst/>
          </a:prstGeom>
          <a:noFill/>
        </p:spPr>
        <p:txBody>
          <a:bodyPr wrap="none" lIns="91236" tIns="45619" rIns="91236" bIns="45619">
            <a:spAutoFit/>
          </a:bodyPr>
          <a:lstStyle/>
          <a:p>
            <a:pPr defTabSz="912308" latinLnBrk="1">
              <a:defRPr/>
            </a:pPr>
            <a:r>
              <a:rPr lang="ko-KR" altLang="en-US" sz="2800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긍정적인 사건 무시하기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8F1105F-3291-CA3D-994F-658BFA8B2712}"/>
              </a:ext>
            </a:extLst>
          </p:cNvPr>
          <p:cNvSpPr/>
          <p:nvPr/>
        </p:nvSpPr>
        <p:spPr>
          <a:xfrm>
            <a:off x="1520900" y="5505856"/>
            <a:ext cx="4895665" cy="58477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91230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극적이고 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파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괴적인 대화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93AE2A3-96AF-6322-EBD7-F417D1ADC73E}"/>
              </a:ext>
            </a:extLst>
          </p:cNvPr>
          <p:cNvSpPr txBox="1"/>
          <p:nvPr/>
        </p:nvSpPr>
        <p:spPr>
          <a:xfrm>
            <a:off x="6564713" y="6614094"/>
            <a:ext cx="6804446" cy="523016"/>
          </a:xfrm>
          <a:prstGeom prst="rect">
            <a:avLst/>
          </a:prstGeom>
          <a:noFill/>
        </p:spPr>
        <p:txBody>
          <a:bodyPr wrap="square" lIns="91236" tIns="45619" rIns="91236" bIns="45619">
            <a:spAutoFit/>
          </a:bodyPr>
          <a:lstStyle/>
          <a:p>
            <a:pPr defTabSz="912308" latinLnBrk="1">
              <a:defRPr/>
            </a:pPr>
            <a:r>
              <a:rPr lang="ko-KR" altLang="en-US" sz="2800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긍정적인 사건의 부정적 측면 지적하기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C8817E56-2843-3EC2-46CA-0C5576D4EBDD}"/>
              </a:ext>
            </a:extLst>
          </p:cNvPr>
          <p:cNvSpPr/>
          <p:nvPr/>
        </p:nvSpPr>
        <p:spPr>
          <a:xfrm>
            <a:off x="1520900" y="6567826"/>
            <a:ext cx="4895665" cy="584775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</p:spPr>
        <p:txBody>
          <a:bodyPr wrap="square">
            <a:spAutoFit/>
          </a:bodyPr>
          <a:lstStyle/>
          <a:p>
            <a:pPr marL="0" marR="0" lvl="0" indent="0" defTabSz="912308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극적이고 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파</a:t>
            </a:r>
            <a:r>
              <a:rPr kumimoji="0" lang="ko-KR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괴적인 대화</a:t>
            </a:r>
          </a:p>
        </p:txBody>
      </p:sp>
      <p:grpSp>
        <p:nvGrpSpPr>
          <p:cNvPr id="29" name="그룹 1004">
            <a:extLst>
              <a:ext uri="{FF2B5EF4-FFF2-40B4-BE49-F238E27FC236}">
                <a16:creationId xmlns:a16="http://schemas.microsoft.com/office/drawing/2014/main" xmlns="" id="{C0B12474-0B04-8417-7ACB-E1EF5C28547A}"/>
              </a:ext>
            </a:extLst>
          </p:cNvPr>
          <p:cNvGrpSpPr/>
          <p:nvPr/>
        </p:nvGrpSpPr>
        <p:grpSpPr>
          <a:xfrm>
            <a:off x="13978759" y="4664119"/>
            <a:ext cx="3286600" cy="4945982"/>
            <a:chOff x="7963051" y="4116142"/>
            <a:chExt cx="1798853" cy="2607034"/>
          </a:xfrm>
        </p:grpSpPr>
        <p:pic>
          <p:nvPicPr>
            <p:cNvPr id="30" name="Object 13">
              <a:extLst>
                <a:ext uri="{FF2B5EF4-FFF2-40B4-BE49-F238E27FC236}">
                  <a16:creationId xmlns:a16="http://schemas.microsoft.com/office/drawing/2014/main" xmlns="" id="{FCFED7BF-C2B9-B951-EF85-7DECD8425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63051" y="4116142"/>
              <a:ext cx="1798853" cy="2607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95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6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 상승 대화법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xmlns="" id="{8D5E20FE-E7D9-7849-4DDC-E3F60BF0D4BB}"/>
              </a:ext>
            </a:extLst>
          </p:cNvPr>
          <p:cNvSpPr/>
          <p:nvPr/>
        </p:nvSpPr>
        <p:spPr>
          <a:xfrm>
            <a:off x="4587657" y="1822757"/>
            <a:ext cx="11196221" cy="1041370"/>
          </a:xfrm>
          <a:prstGeom prst="wedgeRoundRectCallout">
            <a:avLst>
              <a:gd name="adj1" fmla="val -57764"/>
              <a:gd name="adj2" fmla="val -3575"/>
              <a:gd name="adj3" fmla="val 16667"/>
            </a:avLst>
          </a:prstGeom>
          <a:solidFill>
            <a:srgbClr val="FFC000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1377" tIns="65690" rIns="131377" bIns="65690" anchor="ctr"/>
          <a:lstStyle/>
          <a:p>
            <a:pPr algn="ctr" defTabSz="1316736" latinLnBrk="1">
              <a:defRPr/>
            </a:pPr>
            <a:r>
              <a:rPr lang="en-US" altLang="ko-KR" sz="537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“00</a:t>
            </a:r>
            <a:r>
              <a:rPr lang="ko-KR" altLang="en-US" sz="537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님</a:t>
            </a:r>
            <a:r>
              <a:rPr lang="en-US" altLang="ko-KR" sz="537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537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저 다음달에 결혼해요</a:t>
            </a:r>
            <a:r>
              <a:rPr lang="en-US" altLang="ko-KR" sz="537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~^^”</a:t>
            </a:r>
            <a:endParaRPr lang="ko-KR" altLang="en-US" sz="5376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9E9B70-15F9-32D7-1CBB-BFFFC60B8CBF}"/>
              </a:ext>
            </a:extLst>
          </p:cNvPr>
          <p:cNvSpPr/>
          <p:nvPr/>
        </p:nvSpPr>
        <p:spPr>
          <a:xfrm>
            <a:off x="759416" y="3453922"/>
            <a:ext cx="5806620" cy="6832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pPr defTabSz="1313724" latinLnBrk="1">
              <a:defRPr/>
            </a:pPr>
            <a:r>
              <a:rPr lang="ko-KR" altLang="en-US" sz="3840" dirty="0"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</a:t>
            </a:r>
            <a:r>
              <a:rPr lang="ko-KR" altLang="en-US" sz="38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극적이고 </a:t>
            </a:r>
            <a:r>
              <a:rPr lang="ko-KR" altLang="en-US" sz="3840" dirty="0"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건</a:t>
            </a:r>
            <a:r>
              <a:rPr lang="ko-KR" altLang="en-US" sz="38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설적인 대화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90CC558-23D6-D4E9-0E95-2FC74445036F}"/>
              </a:ext>
            </a:extLst>
          </p:cNvPr>
          <p:cNvSpPr/>
          <p:nvPr/>
        </p:nvSpPr>
        <p:spPr>
          <a:xfrm>
            <a:off x="759416" y="4744283"/>
            <a:ext cx="5806620" cy="6832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pPr defTabSz="1313724" latinLnBrk="1">
              <a:defRPr/>
            </a:pPr>
            <a:r>
              <a:rPr lang="ko-KR" altLang="en-US" sz="3840" dirty="0"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</a:t>
            </a:r>
            <a:r>
              <a:rPr lang="ko-KR" altLang="en-US" sz="38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극적이고 </a:t>
            </a:r>
            <a:r>
              <a:rPr lang="ko-KR" altLang="en-US" sz="3840" dirty="0"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건</a:t>
            </a:r>
            <a:r>
              <a:rPr lang="ko-KR" altLang="en-US" sz="38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설적인 대화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498FA81-195B-45E6-9C17-7BE6EABEE31D}"/>
              </a:ext>
            </a:extLst>
          </p:cNvPr>
          <p:cNvSpPr/>
          <p:nvPr/>
        </p:nvSpPr>
        <p:spPr>
          <a:xfrm>
            <a:off x="759416" y="6034644"/>
            <a:ext cx="5806620" cy="6832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pPr defTabSz="1313724" latinLnBrk="1">
              <a:defRPr/>
            </a:pPr>
            <a:r>
              <a:rPr lang="ko-KR" altLang="en-US" sz="3840" dirty="0"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</a:t>
            </a:r>
            <a:r>
              <a:rPr lang="ko-KR" altLang="en-US" sz="38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극적이고 </a:t>
            </a:r>
            <a:r>
              <a:rPr lang="ko-KR" altLang="en-US" sz="3840" dirty="0"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파</a:t>
            </a:r>
            <a:r>
              <a:rPr lang="ko-KR" altLang="en-US" sz="38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괴적인 대화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74BBCB2-5C7C-2591-C3E6-6CC61B13B0C0}"/>
              </a:ext>
            </a:extLst>
          </p:cNvPr>
          <p:cNvSpPr/>
          <p:nvPr/>
        </p:nvSpPr>
        <p:spPr>
          <a:xfrm>
            <a:off x="759416" y="7325003"/>
            <a:ext cx="5806620" cy="6832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>
            <a:spAutoFit/>
          </a:bodyPr>
          <a:lstStyle/>
          <a:p>
            <a:pPr defTabSz="1313724" latinLnBrk="1">
              <a:defRPr/>
            </a:pPr>
            <a:r>
              <a:rPr lang="ko-KR" altLang="en-US" sz="3840" dirty="0"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</a:t>
            </a:r>
            <a:r>
              <a:rPr lang="ko-KR" altLang="en-US" sz="38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극적이고 </a:t>
            </a:r>
            <a:r>
              <a:rPr lang="ko-KR" altLang="en-US" sz="3840" dirty="0">
                <a:solidFill>
                  <a:srgbClr val="F9BE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파</a:t>
            </a:r>
            <a:r>
              <a:rPr lang="ko-KR" altLang="en-US" sz="384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괴적인 대화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03A01ED-B365-8F56-FA11-3C027E00AB99}"/>
              </a:ext>
            </a:extLst>
          </p:cNvPr>
          <p:cNvSpPr txBox="1"/>
          <p:nvPr/>
        </p:nvSpPr>
        <p:spPr>
          <a:xfrm>
            <a:off x="6566033" y="3417138"/>
            <a:ext cx="11617929" cy="664475"/>
          </a:xfrm>
          <a:prstGeom prst="rect">
            <a:avLst/>
          </a:prstGeom>
          <a:noFill/>
        </p:spPr>
        <p:txBody>
          <a:bodyPr wrap="square" lIns="131377" tIns="65690" rIns="131377" bIns="65690">
            <a:spAutoFit/>
          </a:bodyPr>
          <a:lstStyle/>
          <a:p>
            <a:pPr defTabSz="1313724" latinLnBrk="1">
              <a:defRPr/>
            </a:pP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“정말이에요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 </a:t>
            </a: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정말 축하해요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 </a:t>
            </a: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너무 부러워요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~^^”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DA995CB-1BC9-413B-9A8C-39E867FB7100}"/>
              </a:ext>
            </a:extLst>
          </p:cNvPr>
          <p:cNvSpPr txBox="1"/>
          <p:nvPr/>
        </p:nvSpPr>
        <p:spPr>
          <a:xfrm>
            <a:off x="6566035" y="4707499"/>
            <a:ext cx="9954206" cy="664475"/>
          </a:xfrm>
          <a:prstGeom prst="rect">
            <a:avLst/>
          </a:prstGeom>
          <a:noFill/>
        </p:spPr>
        <p:txBody>
          <a:bodyPr wrap="square" lIns="131377" tIns="65690" rIns="131377" bIns="65690">
            <a:spAutoFit/>
          </a:bodyPr>
          <a:lstStyle/>
          <a:p>
            <a:pPr defTabSz="1313724" latinLnBrk="1">
              <a:defRPr/>
            </a:pP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</a:t>
            </a:r>
            <a:r>
              <a:rPr lang="ko-KR" altLang="en-US" sz="3456" dirty="0" err="1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네네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 </a:t>
            </a:r>
            <a:r>
              <a:rPr lang="ko-KR" altLang="en-US" sz="3456" dirty="0" err="1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축하드립니다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A409CB9-9A47-EA41-F23D-3F607D7E70D0}"/>
              </a:ext>
            </a:extLst>
          </p:cNvPr>
          <p:cNvSpPr txBox="1"/>
          <p:nvPr/>
        </p:nvSpPr>
        <p:spPr>
          <a:xfrm>
            <a:off x="6566035" y="5989666"/>
            <a:ext cx="9954206" cy="664475"/>
          </a:xfrm>
          <a:prstGeom prst="rect">
            <a:avLst/>
          </a:prstGeom>
          <a:noFill/>
        </p:spPr>
        <p:txBody>
          <a:bodyPr wrap="square" lIns="131377" tIns="65690" rIns="131377" bIns="65690">
            <a:spAutoFit/>
          </a:bodyPr>
          <a:lstStyle/>
          <a:p>
            <a:pPr defTabSz="1313724" latinLnBrk="1">
              <a:defRPr/>
            </a:pP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“아 그렇구나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</a:t>
            </a: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” 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“</a:t>
            </a: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주말에 뭐하고 지내셨어요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685E8C5-BB75-E35B-BE47-8BAD0025573B}"/>
              </a:ext>
            </a:extLst>
          </p:cNvPr>
          <p:cNvSpPr txBox="1"/>
          <p:nvPr/>
        </p:nvSpPr>
        <p:spPr>
          <a:xfrm>
            <a:off x="6566036" y="7325003"/>
            <a:ext cx="10784564" cy="1196288"/>
          </a:xfrm>
          <a:prstGeom prst="rect">
            <a:avLst/>
          </a:prstGeom>
          <a:noFill/>
        </p:spPr>
        <p:txBody>
          <a:bodyPr wrap="square" lIns="131377" tIns="65690" rIns="131377" bIns="65690">
            <a:spAutoFit/>
          </a:bodyPr>
          <a:lstStyle/>
          <a:p>
            <a:pPr defTabSz="1313724" latinLnBrk="1">
              <a:defRPr/>
            </a:pP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“벌써 가시는 군요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…</a:t>
            </a: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일찍 결혼 준비하셨네요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</a:t>
            </a:r>
          </a:p>
          <a:p>
            <a:pPr defTabSz="1313724" latinLnBrk="1">
              <a:defRPr/>
            </a:pP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다들 결혼은 최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~~~~~~</a:t>
            </a:r>
            <a:r>
              <a:rPr lang="ko-KR" altLang="en-US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대한 늦게 하라던데</a:t>
            </a:r>
            <a:r>
              <a:rPr lang="en-US" altLang="ko-KR" sz="3456" dirty="0">
                <a:ln w="317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!!”</a:t>
            </a:r>
          </a:p>
        </p:txBody>
      </p:sp>
    </p:spTree>
    <p:extLst>
      <p:ext uri="{BB962C8B-B14F-4D97-AF65-F5344CB8AC3E}">
        <p14:creationId xmlns:p14="http://schemas.microsoft.com/office/powerpoint/2010/main" val="33686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 상승 대화법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479394A-A880-BE2D-519C-28E45A6E9715}"/>
              </a:ext>
            </a:extLst>
          </p:cNvPr>
          <p:cNvSpPr/>
          <p:nvPr/>
        </p:nvSpPr>
        <p:spPr>
          <a:xfrm>
            <a:off x="482909" y="2318925"/>
            <a:ext cx="8300137" cy="20659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endParaRPr lang="ko-KR" altLang="en-US" sz="2592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0E0128AB-023D-DD53-9501-38864FC37C25}"/>
              </a:ext>
            </a:extLst>
          </p:cNvPr>
          <p:cNvSpPr/>
          <p:nvPr/>
        </p:nvSpPr>
        <p:spPr>
          <a:xfrm>
            <a:off x="8773116" y="2318925"/>
            <a:ext cx="8290207" cy="2065984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endParaRPr lang="ko-KR" altLang="en-US" sz="2592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2006DC3-857F-34A7-8E5F-66E70A32748D}"/>
              </a:ext>
            </a:extLst>
          </p:cNvPr>
          <p:cNvSpPr txBox="1"/>
          <p:nvPr/>
        </p:nvSpPr>
        <p:spPr>
          <a:xfrm>
            <a:off x="2719491" y="2609713"/>
            <a:ext cx="4063193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ko-KR" altLang="en-US" sz="576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전환반응</a:t>
            </a:r>
            <a:endParaRPr lang="en-US" altLang="ko-KR" sz="576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관심을 자신에게 돌리는 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6ACC319-18E6-FD22-6B91-477245D4B30A}"/>
              </a:ext>
            </a:extLst>
          </p:cNvPr>
          <p:cNvSpPr txBox="1"/>
          <p:nvPr/>
        </p:nvSpPr>
        <p:spPr>
          <a:xfrm>
            <a:off x="11404887" y="2623767"/>
            <a:ext cx="3755721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ko-KR" altLang="en-US" sz="576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지지반응</a:t>
            </a:r>
            <a:endParaRPr lang="en-US" altLang="ko-KR" sz="576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관심을 상대에게 두는 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F481BF4-82CA-6F31-40BA-59DE8633A0C1}"/>
              </a:ext>
            </a:extLst>
          </p:cNvPr>
          <p:cNvSpPr txBox="1"/>
          <p:nvPr/>
        </p:nvSpPr>
        <p:spPr>
          <a:xfrm>
            <a:off x="4532198" y="4777812"/>
            <a:ext cx="8750549" cy="984809"/>
          </a:xfrm>
          <a:prstGeom prst="wedgeRoundRectCallout">
            <a:avLst>
              <a:gd name="adj1" fmla="val 905"/>
              <a:gd name="adj2" fmla="val 103119"/>
              <a:gd name="adj3" fmla="val 16667"/>
            </a:avLst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en-US" altLang="ko-KR" sz="5184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</a:t>
            </a:r>
            <a:r>
              <a:rPr lang="ko-KR" altLang="en-US" sz="5184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헤어 스타일을 </a:t>
            </a:r>
            <a:r>
              <a:rPr lang="ko-KR" altLang="en-US" sz="5184" dirty="0" err="1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바꿔볼까해</a:t>
            </a:r>
            <a:r>
              <a:rPr lang="en-US" altLang="ko-KR" sz="5184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”</a:t>
            </a:r>
            <a:endParaRPr lang="ko-KR" altLang="en-US" sz="5184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DADF0B3-F27D-44BB-C181-FA8CCEAD71FE}"/>
              </a:ext>
            </a:extLst>
          </p:cNvPr>
          <p:cNvSpPr txBox="1"/>
          <p:nvPr/>
        </p:nvSpPr>
        <p:spPr>
          <a:xfrm>
            <a:off x="-487609" y="7325737"/>
            <a:ext cx="10241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“아 맞다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저도 </a:t>
            </a:r>
            <a:r>
              <a:rPr lang="ko-KR" altLang="en-US" sz="4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뿌염해야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하는데”</a:t>
            </a:r>
            <a:endParaRPr lang="en-US" altLang="ko-KR" sz="4000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 defTabSz="1316736" latinLnBrk="1">
              <a:defRPr/>
            </a:pPr>
            <a:r>
              <a:rPr lang="ko-KR" altLang="en-US" sz="4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뿌염뿌염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~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7354102-34CD-4413-73D1-FE27089394D8}"/>
              </a:ext>
            </a:extLst>
          </p:cNvPr>
          <p:cNvSpPr txBox="1"/>
          <p:nvPr/>
        </p:nvSpPr>
        <p:spPr>
          <a:xfrm>
            <a:off x="9214986" y="7325737"/>
            <a:ext cx="74064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“곧 봄이니까 한 번 </a:t>
            </a:r>
            <a:endParaRPr lang="en-US" altLang="ko-KR" sz="4000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 defTabSz="1316736" latinLnBrk="1"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바꾸는 것도 좋죠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  <a:p>
            <a:pPr algn="ctr" defTabSz="1316736" latinLnBrk="1"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어떻게 바꿔 보시려고요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53334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8" grpId="0" animBg="1"/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 상승 대화법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4EDC2237-46AE-1264-F8B2-B53A296964B3}"/>
              </a:ext>
            </a:extLst>
          </p:cNvPr>
          <p:cNvSpPr/>
          <p:nvPr/>
        </p:nvSpPr>
        <p:spPr>
          <a:xfrm>
            <a:off x="482909" y="2318925"/>
            <a:ext cx="8300137" cy="20659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endParaRPr lang="ko-KR" altLang="en-US" sz="2592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C4726AB-A3C4-4A88-417F-3AC3611B0B76}"/>
              </a:ext>
            </a:extLst>
          </p:cNvPr>
          <p:cNvSpPr/>
          <p:nvPr/>
        </p:nvSpPr>
        <p:spPr>
          <a:xfrm>
            <a:off x="8773116" y="2318925"/>
            <a:ext cx="8290207" cy="2065984"/>
          </a:xfrm>
          <a:prstGeom prst="rect">
            <a:avLst/>
          </a:prstGeom>
          <a:solidFill>
            <a:srgbClr val="F79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16736" latinLnBrk="1">
              <a:defRPr/>
            </a:pPr>
            <a:endParaRPr lang="ko-KR" altLang="en-US" sz="2592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A88322A9-5C57-FBDB-57D4-6C7507ABDE6F}"/>
              </a:ext>
            </a:extLst>
          </p:cNvPr>
          <p:cNvSpPr txBox="1"/>
          <p:nvPr/>
        </p:nvSpPr>
        <p:spPr>
          <a:xfrm>
            <a:off x="2719491" y="2609713"/>
            <a:ext cx="4063193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ko-KR" altLang="en-US" sz="576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전환반응</a:t>
            </a:r>
            <a:endParaRPr lang="en-US" altLang="ko-KR" sz="576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관심을 자신에게 돌리는 것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D3482D1-ABB8-DAFD-AA6F-4CCE09D244F6}"/>
              </a:ext>
            </a:extLst>
          </p:cNvPr>
          <p:cNvSpPr txBox="1"/>
          <p:nvPr/>
        </p:nvSpPr>
        <p:spPr>
          <a:xfrm>
            <a:off x="11404887" y="2623767"/>
            <a:ext cx="3755721" cy="1377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ko-KR" altLang="en-US" sz="576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지지반응</a:t>
            </a:r>
            <a:endParaRPr lang="en-US" altLang="ko-KR" sz="576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 defTabSz="1316736" latinLnBrk="1">
              <a:defRPr/>
            </a:pPr>
            <a:r>
              <a:rPr lang="ko-KR" altLang="en-US" sz="2592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관심을 상대에게 두는 것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237174A-4AE5-7C39-1608-5C7A95C82BDE}"/>
              </a:ext>
            </a:extLst>
          </p:cNvPr>
          <p:cNvSpPr txBox="1"/>
          <p:nvPr/>
        </p:nvSpPr>
        <p:spPr>
          <a:xfrm>
            <a:off x="4921826" y="4689752"/>
            <a:ext cx="7702583" cy="984809"/>
          </a:xfrm>
          <a:prstGeom prst="wedgeRoundRectCallout">
            <a:avLst>
              <a:gd name="adj1" fmla="val 905"/>
              <a:gd name="adj2" fmla="val 103119"/>
              <a:gd name="adj3" fmla="val 16667"/>
            </a:avLst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en-US" altLang="ko-KR" sz="5184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</a:t>
            </a:r>
            <a:r>
              <a:rPr lang="ko-KR" altLang="en-US" sz="5184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요즘 참 힘드네</a:t>
            </a:r>
            <a:r>
              <a:rPr lang="en-US" altLang="ko-KR" sz="5184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”</a:t>
            </a:r>
            <a:endParaRPr lang="ko-KR" altLang="en-US" sz="5184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F777CFD-83D3-9E31-4037-58714D4E24FA}"/>
              </a:ext>
            </a:extLst>
          </p:cNvPr>
          <p:cNvSpPr txBox="1"/>
          <p:nvPr/>
        </p:nvSpPr>
        <p:spPr>
          <a:xfrm>
            <a:off x="1104954" y="6904275"/>
            <a:ext cx="66855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요즘 날도 춥고</a:t>
            </a:r>
            <a:endParaRPr lang="en-US" altLang="ko-KR" sz="4000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 defTabSz="1316736" latinLnBrk="1">
              <a:defRPr/>
            </a:pP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저도 참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…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너무 힘드네요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”</a:t>
            </a:r>
          </a:p>
          <a:p>
            <a:pPr algn="ctr" defTabSz="1316736" latinLnBrk="1">
              <a:defRPr/>
            </a:pPr>
            <a:r>
              <a:rPr lang="ko-KR" altLang="en-US" sz="4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탕후루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먹고 싶네요</a:t>
            </a:r>
            <a:endParaRPr lang="en-US" altLang="ko-KR" sz="4000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 defTabSz="1316736" latinLnBrk="1">
              <a:defRPr/>
            </a:pP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E5D575-A5EB-D4AC-89E1-E05C0DA93B15}"/>
              </a:ext>
            </a:extLst>
          </p:cNvPr>
          <p:cNvSpPr txBox="1"/>
          <p:nvPr/>
        </p:nvSpPr>
        <p:spPr>
          <a:xfrm>
            <a:off x="8466085" y="7104409"/>
            <a:ext cx="89042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316736" latinLnBrk="1">
              <a:defRPr/>
            </a:pPr>
            <a:r>
              <a:rPr lang="en-US" altLang="ko-KR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</a:t>
            </a:r>
            <a:r>
              <a:rPr lang="ko-KR" altLang="en-US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요즘 힘들어 보시더라고요</a:t>
            </a:r>
            <a:r>
              <a:rPr lang="en-US" altLang="ko-KR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…</a:t>
            </a:r>
          </a:p>
          <a:p>
            <a:pPr algn="ctr" defTabSz="1316736" latinLnBrk="1">
              <a:defRPr/>
            </a:pPr>
            <a:r>
              <a:rPr lang="ko-KR" altLang="en-US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무슨 일 있으세요</a:t>
            </a:r>
            <a:r>
              <a:rPr lang="en-US" altLang="ko-KR" sz="44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?”</a:t>
            </a:r>
            <a:endParaRPr lang="ko-KR" altLang="en-US" sz="4400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447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 상승 대화법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7BC5C1A-2826-DE9B-9EC0-2FCA8B236826}"/>
              </a:ext>
            </a:extLst>
          </p:cNvPr>
          <p:cNvSpPr/>
          <p:nvPr/>
        </p:nvSpPr>
        <p:spPr>
          <a:xfrm>
            <a:off x="3096199" y="2144165"/>
            <a:ext cx="12103741" cy="1283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937" tIns="68469" rIns="136937" bIns="68469" anchor="ctr"/>
          <a:lstStyle/>
          <a:p>
            <a:pPr defTabSz="684685">
              <a:defRPr/>
            </a:pPr>
            <a:r>
              <a:rPr lang="en-US" altLang="ko-KR" sz="768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Q. </a:t>
            </a:r>
            <a:r>
              <a:rPr lang="en-US" altLang="ko-KR" sz="4608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______</a:t>
            </a:r>
            <a:r>
              <a:rPr lang="ko-KR" altLang="en-US" sz="4608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보여주며 대화하면 신뢰가 생긴다</a:t>
            </a:r>
            <a:r>
              <a:rPr lang="en-US" altLang="ko-KR" sz="4608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  <a:endParaRPr lang="ko-KR" altLang="en-US" sz="4608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CECC20D-9CE2-C552-9DBD-DA0D8553B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121" y="4114320"/>
            <a:ext cx="1806532" cy="18065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2C8824B-75FF-2174-86EC-CDD05DE44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920" y="4099160"/>
            <a:ext cx="1806532" cy="18065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E915515-1072-44FB-7428-48235ED6B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719" y="4099160"/>
            <a:ext cx="1806532" cy="1806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AAA6AE5-2B09-E003-6C84-FF7343F7B0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6515" y="4114320"/>
            <a:ext cx="1806532" cy="18065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916C3BC-4A0F-3B9F-FDA3-2029746DAB87}"/>
              </a:ext>
            </a:extLst>
          </p:cNvPr>
          <p:cNvSpPr/>
          <p:nvPr/>
        </p:nvSpPr>
        <p:spPr>
          <a:xfrm>
            <a:off x="3096199" y="6448490"/>
            <a:ext cx="12732380" cy="1283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937" tIns="68469" rIns="136937" bIns="68469" anchor="ctr"/>
          <a:lstStyle/>
          <a:p>
            <a:pPr marL="914400" indent="-914400" defTabSz="684685">
              <a:buAutoNum type="alphaUcPeriod"/>
              <a:defRPr/>
            </a:pPr>
            <a:r>
              <a:rPr lang="ko-KR" altLang="en-US" sz="4608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9BE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손바닥</a:t>
            </a:r>
            <a:r>
              <a:rPr lang="ko-KR" altLang="en-US" sz="4608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보여주며 대화하면 신뢰가 생긴다</a:t>
            </a:r>
            <a:r>
              <a:rPr lang="en-US" altLang="ko-KR" sz="4608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defTabSz="684685">
              <a:defRPr/>
            </a:pPr>
            <a:r>
              <a:rPr lang="en-US" altLang="ko-KR" sz="4608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                                             </a:t>
            </a:r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문화에 따라 다를 수 있음</a:t>
            </a:r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36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 상승 대화법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4B3F014-C053-CE4F-BD95-15AB74492FBC}"/>
              </a:ext>
            </a:extLst>
          </p:cNvPr>
          <p:cNvSpPr txBox="1"/>
          <p:nvPr/>
        </p:nvSpPr>
        <p:spPr>
          <a:xfrm>
            <a:off x="353439" y="2585794"/>
            <a:ext cx="16849285" cy="127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16736" latinLnBrk="1">
              <a:tabLst>
                <a:tab pos="438900" algn="l"/>
                <a:tab pos="633969" algn="l"/>
              </a:tabLst>
              <a:defRPr/>
            </a:pPr>
            <a:r>
              <a:rPr lang="en-US" altLang="zh-CN" sz="3840" dirty="0" err="1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손바닥</a:t>
            </a:r>
            <a:r>
              <a:rPr lang="en-US" altLang="zh-CN" sz="384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을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 </a:t>
            </a:r>
            <a:r>
              <a:rPr lang="en-US" altLang="zh-CN" sz="384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보여주며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 </a:t>
            </a:r>
            <a:r>
              <a:rPr lang="en-US" altLang="zh-CN" sz="384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대화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 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시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 </a:t>
            </a:r>
            <a:r>
              <a:rPr lang="en-US" altLang="zh-CN" sz="3840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84%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 </a:t>
            </a:r>
            <a:r>
              <a:rPr lang="en-US" altLang="zh-CN" sz="384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긍정적인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 </a:t>
            </a:r>
            <a:r>
              <a:rPr lang="en-US" altLang="zh-CN" sz="384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반응</a:t>
            </a:r>
            <a:endParaRPr lang="en-US" altLang="zh-CN" sz="3840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뫼비우스 Regular" pitchFamily="18" charset="0"/>
            </a:endParaRPr>
          </a:p>
          <a:p>
            <a:pPr algn="ctr" defTabSz="1316736" latinLnBrk="1">
              <a:tabLst>
                <a:tab pos="438900" algn="l"/>
                <a:tab pos="633969" algn="l"/>
              </a:tabLst>
              <a:defRPr/>
            </a:pPr>
            <a:r>
              <a:rPr lang="en-US" altLang="zh-CN" sz="384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손등을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 </a:t>
            </a:r>
            <a:r>
              <a:rPr lang="en-US" altLang="zh-CN" sz="384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보여주며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 </a:t>
            </a:r>
            <a:r>
              <a:rPr lang="ko-KR" altLang="en-US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대화 시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 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52%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 </a:t>
            </a:r>
            <a:r>
              <a:rPr lang="en-US" altLang="zh-CN" sz="384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긍정적인</a:t>
            </a:r>
            <a:r>
              <a:rPr lang="en-US" altLang="zh-CN" sz="3840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Times New Roman" pitchFamily="18" charset="0"/>
              </a:rPr>
              <a:t> </a:t>
            </a:r>
            <a:r>
              <a:rPr lang="en-US" altLang="zh-CN" sz="3840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반응</a:t>
            </a:r>
            <a:endParaRPr lang="en-US" altLang="zh-CN" sz="3840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뫼비우스 Regular" pitchFamily="18" charset="0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C44E48A0-60A7-1A08-FC8B-E4955159A975}"/>
              </a:ext>
            </a:extLst>
          </p:cNvPr>
          <p:cNvGrpSpPr/>
          <p:nvPr/>
        </p:nvGrpSpPr>
        <p:grpSpPr>
          <a:xfrm>
            <a:off x="2697747" y="4740982"/>
            <a:ext cx="12160668" cy="2787549"/>
            <a:chOff x="788073" y="2859782"/>
            <a:chExt cx="7669724" cy="183590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3E4F39E5-E930-B673-9267-4984F11D32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09" t="2864" r="52077" b="30058"/>
            <a:stretch/>
          </p:blipFill>
          <p:spPr>
            <a:xfrm>
              <a:off x="788073" y="2859782"/>
              <a:ext cx="1800201" cy="183590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D3DC0479-C9E4-839B-D4AB-BA19C9B7F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500" t="388"/>
            <a:stretch/>
          </p:blipFill>
          <p:spPr>
            <a:xfrm>
              <a:off x="2807936" y="2859782"/>
              <a:ext cx="1727870" cy="183590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F66A5F37-6F98-4B89-811C-6E73DFB16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6480"/>
            <a:stretch/>
          </p:blipFill>
          <p:spPr>
            <a:xfrm>
              <a:off x="4755468" y="2859782"/>
              <a:ext cx="1664776" cy="183590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9D614643-B559-FACF-BD0A-D65BC087D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138" r="16110"/>
            <a:stretch/>
          </p:blipFill>
          <p:spPr>
            <a:xfrm>
              <a:off x="6639906" y="2859782"/>
              <a:ext cx="1817891" cy="183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78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 상승 대화법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3E2E112-FFD8-59CC-7656-00EDC2141E12}"/>
              </a:ext>
            </a:extLst>
          </p:cNvPr>
          <p:cNvSpPr txBox="1"/>
          <p:nvPr/>
        </p:nvSpPr>
        <p:spPr>
          <a:xfrm>
            <a:off x="-505595" y="2427144"/>
            <a:ext cx="16849285" cy="801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16736" latinLnBrk="1">
              <a:tabLst>
                <a:tab pos="438900" algn="l"/>
                <a:tab pos="633969" algn="l"/>
              </a:tabLst>
              <a:defRPr/>
            </a:pPr>
            <a:r>
              <a:rPr lang="ko-KR" altLang="en-US" sz="4608" dirty="0" err="1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매력있는</a:t>
            </a:r>
            <a:r>
              <a:rPr lang="ko-KR" altLang="en-US" sz="4608" dirty="0">
                <a:solidFill>
                  <a:srgbClr val="C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 나를 만들어주는 몸짓 테크닉</a:t>
            </a:r>
            <a:endParaRPr lang="en-US" altLang="zh-CN" sz="4608" dirty="0">
              <a:solidFill>
                <a:prstClr val="black">
                  <a:lumMod val="75000"/>
                  <a:lumOff val="25000"/>
                </a:prst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뫼비우스 Regular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E587DD8-8086-DEB7-312D-8EA727E1B3F3}"/>
              </a:ext>
            </a:extLst>
          </p:cNvPr>
          <p:cNvSpPr txBox="1"/>
          <p:nvPr/>
        </p:nvSpPr>
        <p:spPr>
          <a:xfrm>
            <a:off x="3778690" y="4095944"/>
            <a:ext cx="8780823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en-US" altLang="ko-KR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되도록 팔짱은 삼가하기</a:t>
            </a:r>
            <a:endParaRPr lang="ko-KR" altLang="en-US" sz="3456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2B3B98-9515-9FF7-3805-BA1D66218243}"/>
              </a:ext>
            </a:extLst>
          </p:cNvPr>
          <p:cNvSpPr txBox="1"/>
          <p:nvPr/>
        </p:nvSpPr>
        <p:spPr>
          <a:xfrm>
            <a:off x="3778690" y="5151896"/>
            <a:ext cx="12885462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en-US" altLang="ko-KR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2. ‘</a:t>
            </a:r>
            <a:r>
              <a:rPr lang="ko-KR" altLang="en-US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안녕하세요</a:t>
            </a:r>
            <a:r>
              <a:rPr lang="en-US" altLang="ko-KR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~!’</a:t>
            </a:r>
            <a:r>
              <a:rPr lang="ko-KR" altLang="en-US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라는 인사말과 함께 눈썹 올렸다 내리며 인사하기</a:t>
            </a:r>
            <a:endParaRPr lang="ko-KR" altLang="en-US" sz="3456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45EBF4B-7670-D834-5D2A-C6ACCAE536E2}"/>
              </a:ext>
            </a:extLst>
          </p:cNvPr>
          <p:cNvSpPr txBox="1"/>
          <p:nvPr/>
        </p:nvSpPr>
        <p:spPr>
          <a:xfrm>
            <a:off x="3778690" y="6207847"/>
            <a:ext cx="11956020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en-US" altLang="ko-KR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가식웃음이 아닌 활짝 웃는 </a:t>
            </a:r>
            <a:r>
              <a:rPr lang="ko-KR" altLang="en-US" sz="3456" dirty="0" err="1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미소짓기</a:t>
            </a:r>
            <a:endParaRPr lang="ko-KR" altLang="en-US" sz="3456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AFA5C8-9569-BD2D-EFAD-6E5C9145D3D8}"/>
              </a:ext>
            </a:extLst>
          </p:cNvPr>
          <p:cNvSpPr txBox="1"/>
          <p:nvPr/>
        </p:nvSpPr>
        <p:spPr>
          <a:xfrm>
            <a:off x="3778690" y="7296726"/>
            <a:ext cx="11956020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en-US" altLang="ko-KR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4. </a:t>
            </a:r>
            <a:r>
              <a:rPr lang="ko-KR" altLang="en-US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몸을 앞으로 기울이며 경청하기</a:t>
            </a:r>
            <a:endParaRPr lang="ko-KR" altLang="en-US" sz="3456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27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011051" y="1712281"/>
            <a:ext cx="149121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40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</a:t>
            </a:r>
            <a:r>
              <a:rPr lang="ko-KR" altLang="en-US" sz="40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좋지 못한 컨디션은 부정적인 사고 </a:t>
            </a:r>
            <a:r>
              <a:rPr lang="en-US" altLang="ko-KR" sz="40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40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 </a:t>
            </a:r>
            <a:r>
              <a:rPr lang="en-US" altLang="ko-KR" sz="40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40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행동의 씨앗이 된다</a:t>
            </a:r>
            <a:r>
              <a:rPr lang="en-US" altLang="ko-KR" sz="40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”</a:t>
            </a:r>
            <a:endParaRPr lang="ko-KR" altLang="en-US" sz="40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나의 상태 점검하기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05">
            <a:extLst>
              <a:ext uri="{FF2B5EF4-FFF2-40B4-BE49-F238E27FC236}">
                <a16:creationId xmlns:a16="http://schemas.microsoft.com/office/drawing/2014/main" xmlns="" id="{68B03B30-D76C-B1EC-0B79-B17FF63C4DA1}"/>
              </a:ext>
            </a:extLst>
          </p:cNvPr>
          <p:cNvGrpSpPr/>
          <p:nvPr/>
        </p:nvGrpSpPr>
        <p:grpSpPr>
          <a:xfrm>
            <a:off x="1799326" y="3385297"/>
            <a:ext cx="10630133" cy="4528103"/>
            <a:chOff x="2216020" y="1651768"/>
            <a:chExt cx="7266866" cy="2244404"/>
          </a:xfrm>
        </p:grpSpPr>
        <p:pic>
          <p:nvPicPr>
            <p:cNvPr id="12" name="Object 14">
              <a:extLst>
                <a:ext uri="{FF2B5EF4-FFF2-40B4-BE49-F238E27FC236}">
                  <a16:creationId xmlns:a16="http://schemas.microsoft.com/office/drawing/2014/main" xmlns="" id="{695D09B3-9C2F-23BC-1DC6-DC2352300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6020" y="1651768"/>
              <a:ext cx="7266866" cy="2244404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79E181CF-A43B-2341-9E85-9EA659D9D522}"/>
              </a:ext>
            </a:extLst>
          </p:cNvPr>
          <p:cNvSpPr/>
          <p:nvPr/>
        </p:nvSpPr>
        <p:spPr>
          <a:xfrm>
            <a:off x="1921804" y="4576894"/>
            <a:ext cx="10518288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정의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의욕적으로 일에 몰두 했거나 하나의 목표에 열중했던 사람이 극도의 </a:t>
            </a:r>
            <a:r>
              <a:rPr lang="ko-KR" altLang="en-US" sz="2400" kern="0" spc="0" dirty="0" smtClean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신체적</a:t>
            </a:r>
            <a:r>
              <a:rPr lang="en-US" altLang="ko-KR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en-US" altLang="ko-KR" sz="2400" kern="0" spc="0" dirty="0" smtClean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정신적 피로를 호소하며 무기력 해지는 증상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증상</a:t>
            </a:r>
            <a:r>
              <a:rPr lang="en-US" altLang="ko-KR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수면장애</a:t>
            </a:r>
            <a:r>
              <a:rPr lang="en-US" altLang="ko-KR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우울증</a:t>
            </a:r>
            <a:r>
              <a:rPr lang="en-US" altLang="ko-KR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인지능력 저하</a:t>
            </a:r>
            <a:r>
              <a:rPr lang="en-US" altLang="ko-KR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자기 </a:t>
            </a:r>
            <a:r>
              <a:rPr lang="ko-KR" altLang="en-US" sz="2400" kern="0" dirty="0" err="1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주도성</a:t>
            </a:r>
            <a:r>
              <a:rPr lang="ko-KR" altLang="en-US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상실</a:t>
            </a:r>
            <a:r>
              <a:rPr lang="en-US" altLang="ko-KR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 </a:t>
            </a:r>
            <a:r>
              <a:rPr lang="ko-KR" altLang="en-US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무기력증</a:t>
            </a:r>
            <a:r>
              <a:rPr lang="en-US" altLang="ko-KR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자기혐오 등 </a:t>
            </a:r>
            <a:r>
              <a:rPr lang="ko-KR" altLang="en-US" sz="2400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심리적 </a:t>
            </a:r>
            <a:r>
              <a:rPr lang="ko-KR" altLang="en-US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증상 수반</a:t>
            </a:r>
            <a:r>
              <a:rPr lang="en-US" altLang="ko-KR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무엇보다 </a:t>
            </a:r>
            <a:r>
              <a:rPr lang="ko-KR" altLang="en-US" sz="2400" kern="0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공감능력</a:t>
            </a:r>
            <a:r>
              <a:rPr lang="ko-KR" altLang="en-US" sz="2400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 매우 떨어지게 됨</a:t>
            </a:r>
            <a:endParaRPr lang="en-US" altLang="ko-KR" sz="2400" kern="0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697A03C-A2D8-FF36-8E1F-7D89F1283BCE}"/>
              </a:ext>
            </a:extLst>
          </p:cNvPr>
          <p:cNvSpPr/>
          <p:nvPr/>
        </p:nvSpPr>
        <p:spPr>
          <a:xfrm>
            <a:off x="2240780" y="3448971"/>
            <a:ext cx="4542792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소통의 적</a:t>
            </a:r>
            <a:r>
              <a:rPr lang="en-US" altLang="ko-KR" sz="32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 </a:t>
            </a:r>
            <a:r>
              <a:rPr lang="ko-KR" altLang="en-US" sz="3200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소진 증후군</a:t>
            </a:r>
          </a:p>
        </p:txBody>
      </p:sp>
      <p:grpSp>
        <p:nvGrpSpPr>
          <p:cNvPr id="13" name="그룹 1006">
            <a:extLst>
              <a:ext uri="{FF2B5EF4-FFF2-40B4-BE49-F238E27FC236}">
                <a16:creationId xmlns:a16="http://schemas.microsoft.com/office/drawing/2014/main" xmlns="" id="{DD1D27A3-C1A2-86AD-657E-DF4217F41605}"/>
              </a:ext>
            </a:extLst>
          </p:cNvPr>
          <p:cNvGrpSpPr/>
          <p:nvPr/>
        </p:nvGrpSpPr>
        <p:grpSpPr>
          <a:xfrm>
            <a:off x="13333228" y="5305647"/>
            <a:ext cx="3743744" cy="4373154"/>
            <a:chOff x="7296638" y="4592901"/>
            <a:chExt cx="2455743" cy="2721385"/>
          </a:xfrm>
        </p:grpSpPr>
        <p:pic>
          <p:nvPicPr>
            <p:cNvPr id="14" name="Object 18">
              <a:extLst>
                <a:ext uri="{FF2B5EF4-FFF2-40B4-BE49-F238E27FC236}">
                  <a16:creationId xmlns:a16="http://schemas.microsoft.com/office/drawing/2014/main" xmlns="" id="{C7ED9FE3-389F-D8AD-2A44-6F0061250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6638" y="4592901"/>
              <a:ext cx="2455743" cy="2721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54186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 상승 대화법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4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5F36F3-2F67-3EB7-B946-4449CCD9A3C3}"/>
              </a:ext>
            </a:extLst>
          </p:cNvPr>
          <p:cNvSpPr txBox="1"/>
          <p:nvPr/>
        </p:nvSpPr>
        <p:spPr>
          <a:xfrm>
            <a:off x="706877" y="4070384"/>
            <a:ext cx="16849285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16736" latinLnBrk="1">
              <a:tabLst>
                <a:tab pos="438900" algn="l"/>
                <a:tab pos="633969" algn="l"/>
              </a:tabLst>
              <a:defRPr/>
            </a:pP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무의식적인 부정적 커뮤니케이션 줄이기</a:t>
            </a:r>
            <a:endParaRPr lang="en-US" altLang="ko-KR" sz="2592" dirty="0">
              <a:solidFill>
                <a:srgbClr val="4472C4"/>
              </a:solidFill>
              <a:highlight>
                <a:srgbClr val="FFFF00"/>
              </a:highlight>
              <a:latin typeface="세종학당 본문체" panose="020B0503000000000000" pitchFamily="50" charset="-127"/>
              <a:ea typeface="세종학당 본문체" panose="020B0503000000000000" pitchFamily="50" charset="-127"/>
              <a:cs typeface="뫼비우스 Regular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690CBED-B7D8-F4E8-E7AD-3D860AAE7FFE}"/>
              </a:ext>
            </a:extLst>
          </p:cNvPr>
          <p:cNvSpPr txBox="1"/>
          <p:nvPr/>
        </p:nvSpPr>
        <p:spPr>
          <a:xfrm>
            <a:off x="706877" y="4937919"/>
            <a:ext cx="16849285" cy="1156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16736" latinLnBrk="1">
              <a:tabLst>
                <a:tab pos="438900" algn="l"/>
                <a:tab pos="633969" algn="l"/>
              </a:tabLst>
              <a:defRPr/>
            </a:pPr>
            <a:r>
              <a:rPr lang="en-US" altLang="zh-CN" sz="691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“</a:t>
            </a:r>
            <a:r>
              <a:rPr lang="ko-KR" altLang="en-US" sz="691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조언과 잔소리의 차이</a:t>
            </a:r>
            <a:r>
              <a:rPr lang="en-US" altLang="ko-KR" sz="691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”</a:t>
            </a:r>
            <a:endParaRPr lang="en-US" altLang="zh-CN" sz="691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뫼비우스 Regular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3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42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48187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 상승 대화법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4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45034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5F36F3-2F67-3EB7-B946-4449CCD9A3C3}"/>
              </a:ext>
            </a:extLst>
          </p:cNvPr>
          <p:cNvSpPr txBox="1"/>
          <p:nvPr/>
        </p:nvSpPr>
        <p:spPr>
          <a:xfrm>
            <a:off x="633307" y="4070384"/>
            <a:ext cx="16849285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16736" latinLnBrk="1">
              <a:tabLst>
                <a:tab pos="438900" algn="l"/>
                <a:tab pos="633969" algn="l"/>
              </a:tabLst>
              <a:defRPr/>
            </a:pP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무의식적인 부정적 커뮤니케이션 줄이기</a:t>
            </a:r>
            <a:endParaRPr lang="en-US" altLang="ko-KR" sz="2592" dirty="0">
              <a:solidFill>
                <a:srgbClr val="4472C4"/>
              </a:solidFill>
              <a:highlight>
                <a:srgbClr val="FFFF00"/>
              </a:highlight>
              <a:latin typeface="세종학당 본문체" panose="020B0503000000000000" pitchFamily="50" charset="-127"/>
              <a:ea typeface="세종학당 본문체" panose="020B0503000000000000" pitchFamily="50" charset="-127"/>
              <a:cs typeface="뫼비우스 Regular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690CBED-B7D8-F4E8-E7AD-3D860AAE7FFE}"/>
              </a:ext>
            </a:extLst>
          </p:cNvPr>
          <p:cNvSpPr txBox="1"/>
          <p:nvPr/>
        </p:nvSpPr>
        <p:spPr>
          <a:xfrm>
            <a:off x="633307" y="4937919"/>
            <a:ext cx="16849285" cy="1156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16736" latinLnBrk="1">
              <a:tabLst>
                <a:tab pos="438900" algn="l"/>
                <a:tab pos="633969" algn="l"/>
              </a:tabLst>
              <a:defRPr/>
            </a:pPr>
            <a:r>
              <a:rPr lang="en-US" altLang="zh-CN" sz="691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“</a:t>
            </a:r>
            <a:r>
              <a:rPr lang="ko-KR" altLang="en-US" sz="691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조언과 잔소리의 차이</a:t>
            </a:r>
            <a:r>
              <a:rPr lang="en-US" altLang="ko-KR" sz="6912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뫼비우스 Regular" pitchFamily="18" charset="0"/>
              </a:rPr>
              <a:t>”</a:t>
            </a:r>
            <a:endParaRPr lang="en-US" altLang="zh-CN" sz="6912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뫼비우스 Regular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BE20C8-A99E-45A4-08AA-4FF2FF502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678" y="-11539"/>
            <a:ext cx="8778080" cy="98753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2DE2D4D-12B5-A3FD-7A27-8FC9D6B33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912" y="-13846"/>
            <a:ext cx="8778081" cy="987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8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910114" y="1310230"/>
            <a:ext cx="15094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16736" latinLnBrk="1">
              <a:defRPr/>
            </a:pPr>
            <a:r>
              <a:rPr lang="ko-KR" altLang="en-US" sz="3200" dirty="0">
                <a:solidFill>
                  <a:srgbClr val="333333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“한국인이면 아니 근데 솔직히 진짜를 쓰지 않고서는 문장을 시작할 수 없는 것 같다”</a:t>
            </a:r>
            <a:r>
              <a:rPr lang="ko-KR" altLang="en-US" sz="320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/>
            </a:r>
            <a:br>
              <a:rPr lang="ko-KR" altLang="en-US" sz="320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r>
              <a:rPr lang="ko-KR" altLang="en-US" sz="240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hlinkClick r:id="rId4"/>
              </a:rPr>
              <a:t>“아니 근데</a:t>
            </a:r>
            <a:r>
              <a:rPr lang="en-US" altLang="ko-KR" sz="240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hlinkClick r:id="rId4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hlinkClick r:id="rId4"/>
              </a:rPr>
              <a:t>진짜를 진짜 많이 써</a:t>
            </a:r>
            <a:r>
              <a:rPr lang="en-US" altLang="ko-KR" sz="2400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hlinkClick r:id="rId4"/>
              </a:rPr>
              <a:t>?” (kukinews.com)</a:t>
            </a:r>
            <a:endParaRPr lang="ko-KR" altLang="en-US" sz="3200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831DA3C-4A61-798F-CBB1-DCD4442D8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0" t="906" r="10608"/>
          <a:stretch>
            <a:fillRect/>
          </a:stretch>
        </p:blipFill>
        <p:spPr bwMode="auto">
          <a:xfrm>
            <a:off x="1401114" y="2775128"/>
            <a:ext cx="5907287" cy="5684650"/>
          </a:xfrm>
          <a:custGeom>
            <a:avLst/>
            <a:gdLst>
              <a:gd name="connsiteX0" fmla="*/ 3499339 w 6998678"/>
              <a:gd name="connsiteY0" fmla="*/ 0 h 6734908"/>
              <a:gd name="connsiteX1" fmla="*/ 6998678 w 6998678"/>
              <a:gd name="connsiteY1" fmla="*/ 3367454 h 6734908"/>
              <a:gd name="connsiteX2" fmla="*/ 3499339 w 6998678"/>
              <a:gd name="connsiteY2" fmla="*/ 6734908 h 6734908"/>
              <a:gd name="connsiteX3" fmla="*/ 0 w 6998678"/>
              <a:gd name="connsiteY3" fmla="*/ 3367454 h 6734908"/>
              <a:gd name="connsiteX4" fmla="*/ 3499339 w 6998678"/>
              <a:gd name="connsiteY4" fmla="*/ 0 h 673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8678" h="6734908">
                <a:moveTo>
                  <a:pt x="3499339" y="0"/>
                </a:moveTo>
                <a:cubicBezTo>
                  <a:pt x="5431971" y="0"/>
                  <a:pt x="6998678" y="1507661"/>
                  <a:pt x="6998678" y="3367454"/>
                </a:cubicBezTo>
                <a:cubicBezTo>
                  <a:pt x="6998678" y="5227247"/>
                  <a:pt x="5431971" y="6734908"/>
                  <a:pt x="3499339" y="6734908"/>
                </a:cubicBezTo>
                <a:cubicBezTo>
                  <a:pt x="1566707" y="6734908"/>
                  <a:pt x="0" y="5227247"/>
                  <a:pt x="0" y="3367454"/>
                </a:cubicBezTo>
                <a:cubicBezTo>
                  <a:pt x="0" y="1507661"/>
                  <a:pt x="1566707" y="0"/>
                  <a:pt x="349933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0B539D8-FE11-F84D-EDC9-350477E95F7C}"/>
              </a:ext>
            </a:extLst>
          </p:cNvPr>
          <p:cNvSpPr txBox="1"/>
          <p:nvPr/>
        </p:nvSpPr>
        <p:spPr>
          <a:xfrm>
            <a:off x="8356062" y="5196420"/>
            <a:ext cx="8778081" cy="801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ko-KR" altLang="en-US" sz="4608" dirty="0">
                <a:solidFill>
                  <a:srgbClr val="333333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‘아니’ ‘근데’ ‘진짜’ ‘솔직히’</a:t>
            </a:r>
            <a:endParaRPr lang="ko-KR" altLang="en-US" sz="4608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A91219-2EB4-12BC-372B-BBAFF29BAA93}"/>
              </a:ext>
            </a:extLst>
          </p:cNvPr>
          <p:cNvSpPr txBox="1"/>
          <p:nvPr/>
        </p:nvSpPr>
        <p:spPr>
          <a:xfrm>
            <a:off x="8457345" y="4516887"/>
            <a:ext cx="9503961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ko-KR" altLang="en-US" sz="2880" dirty="0">
                <a:solidFill>
                  <a:srgbClr val="333333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현대 메신저 문장의 </a:t>
            </a:r>
            <a:r>
              <a:rPr lang="en-US" altLang="ko-KR" sz="2880" dirty="0">
                <a:solidFill>
                  <a:srgbClr val="333333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4</a:t>
            </a:r>
            <a:r>
              <a:rPr lang="ko-KR" altLang="en-US" sz="2880" dirty="0">
                <a:solidFill>
                  <a:srgbClr val="333333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대 시작 요소</a:t>
            </a:r>
            <a:endParaRPr lang="ko-KR" altLang="en-US" sz="2880" dirty="0">
              <a:solidFill>
                <a:prstClr val="black"/>
              </a:solidFill>
              <a:highlight>
                <a:srgbClr val="FFFF00"/>
              </a:highligh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19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공감 상승 대화법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4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92C80AC-22D3-FA26-DB2A-85B74C998660}"/>
              </a:ext>
            </a:extLst>
          </p:cNvPr>
          <p:cNvSpPr txBox="1"/>
          <p:nvPr/>
        </p:nvSpPr>
        <p:spPr>
          <a:xfrm>
            <a:off x="2126974" y="2610909"/>
            <a:ext cx="8780823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en-US" altLang="ko-KR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아니</a:t>
            </a:r>
            <a:r>
              <a:rPr lang="en-US" altLang="ko-KR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근데</a:t>
            </a:r>
            <a:r>
              <a:rPr lang="en-US" altLang="ko-KR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~</a:t>
            </a:r>
            <a:r>
              <a:rPr lang="ko-KR" altLang="en-US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 금지</a:t>
            </a:r>
            <a:endParaRPr lang="ko-KR" altLang="en-US" sz="3456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4B93505-B686-541D-E738-3E06A6185BD9}"/>
              </a:ext>
            </a:extLst>
          </p:cNvPr>
          <p:cNvSpPr txBox="1"/>
          <p:nvPr/>
        </p:nvSpPr>
        <p:spPr>
          <a:xfrm>
            <a:off x="2126974" y="4265170"/>
            <a:ext cx="11956020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en-US" altLang="ko-KR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명령하지 말고 질문을 하라</a:t>
            </a:r>
            <a:endParaRPr lang="ko-KR" altLang="en-US" sz="3456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5382B69-A0C8-64ED-C8B4-2ABC4B9BE27A}"/>
              </a:ext>
            </a:extLst>
          </p:cNvPr>
          <p:cNvSpPr txBox="1"/>
          <p:nvPr/>
        </p:nvSpPr>
        <p:spPr>
          <a:xfrm>
            <a:off x="2126974" y="5832910"/>
            <a:ext cx="11956020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en-US" altLang="ko-KR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과거형을 미래형으로 바꿔라</a:t>
            </a:r>
            <a:endParaRPr lang="ko-KR" altLang="en-US" sz="3456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27BA9B6-D99A-2FB2-CDB6-5B6FF8529B65}"/>
              </a:ext>
            </a:extLst>
          </p:cNvPr>
          <p:cNvSpPr txBox="1"/>
          <p:nvPr/>
        </p:nvSpPr>
        <p:spPr>
          <a:xfrm>
            <a:off x="2126974" y="7400650"/>
            <a:ext cx="11956020" cy="624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en-US" altLang="ko-KR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4. </a:t>
            </a:r>
            <a:r>
              <a:rPr lang="ko-KR" altLang="en-US" sz="3456" dirty="0">
                <a:solidFill>
                  <a:prstClr val="black">
                    <a:lumMod val="75000"/>
                    <a:lumOff val="25000"/>
                  </a:prst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불가능을 가능으로 표현해라</a:t>
            </a:r>
            <a:endParaRPr lang="ko-KR" altLang="en-US" sz="3456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ACE452D-7356-71CA-8642-83F66769E4F4}"/>
              </a:ext>
            </a:extLst>
          </p:cNvPr>
          <p:cNvSpPr txBox="1"/>
          <p:nvPr/>
        </p:nvSpPr>
        <p:spPr>
          <a:xfrm>
            <a:off x="2430829" y="3272580"/>
            <a:ext cx="15125333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아니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근데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~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는 부정적 의미이므로 서로 의견을 조율하며 합의점을 찾는 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~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하는게 어때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?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라고 </a:t>
            </a:r>
            <a:r>
              <a:rPr lang="ko-KR" altLang="en-US" sz="2592" dirty="0" err="1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바꾸어보기</a:t>
            </a:r>
            <a:endParaRPr lang="ko-KR" altLang="en-US" sz="2592" dirty="0">
              <a:solidFill>
                <a:srgbClr val="4472C4"/>
              </a:solidFill>
              <a:highlight>
                <a:srgbClr val="FFFF00"/>
              </a:highlight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4117430-A97E-4BC2-19D6-CC7936D0964C}"/>
              </a:ext>
            </a:extLst>
          </p:cNvPr>
          <p:cNvSpPr txBox="1"/>
          <p:nvPr/>
        </p:nvSpPr>
        <p:spPr>
          <a:xfrm>
            <a:off x="2430830" y="4929956"/>
            <a:ext cx="14674756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지금보다 더 </a:t>
            </a:r>
            <a:r>
              <a:rPr lang="ko-KR" altLang="en-US" sz="2592" dirty="0" err="1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열심히해서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 기한을 맞추세요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보다는 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우리가 이 과제를 잘 처리할 방법이 없을까요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?’</a:t>
            </a:r>
            <a:endParaRPr lang="ko-KR" altLang="en-US" sz="2592" dirty="0">
              <a:solidFill>
                <a:srgbClr val="4472C4"/>
              </a:solidFill>
              <a:highlight>
                <a:srgbClr val="FFFF00"/>
              </a:highlight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B35D171-3874-F35D-03C1-7367A4AC46EC}"/>
              </a:ext>
            </a:extLst>
          </p:cNvPr>
          <p:cNvSpPr txBox="1"/>
          <p:nvPr/>
        </p:nvSpPr>
        <p:spPr>
          <a:xfrm>
            <a:off x="2430830" y="6497696"/>
            <a:ext cx="13825500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이렇게 하면 안 돼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!, 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왜 이렇게 했어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?’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보다는 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이 문제를 어떻게 해결해 볼 수 있을까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?’</a:t>
            </a:r>
            <a:endParaRPr lang="ko-KR" altLang="en-US" sz="2592" dirty="0">
              <a:solidFill>
                <a:srgbClr val="4472C4"/>
              </a:solidFill>
              <a:highlight>
                <a:srgbClr val="FFFF00"/>
              </a:highlight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AE3BA0A-5593-CF00-4D61-E41C03EED670}"/>
              </a:ext>
            </a:extLst>
          </p:cNvPr>
          <p:cNvSpPr txBox="1"/>
          <p:nvPr/>
        </p:nvSpPr>
        <p:spPr>
          <a:xfrm>
            <a:off x="2430829" y="8065436"/>
            <a:ext cx="13825500" cy="491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16736" latinLnBrk="1">
              <a:defRPr/>
            </a:pP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2592" dirty="0" err="1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자습실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 이용시간은 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시간으로 제한됩니다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!’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보다는 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‘2</a:t>
            </a:r>
            <a:r>
              <a:rPr lang="ko-KR" altLang="en-US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시간 이용 가능합니다</a:t>
            </a:r>
            <a:r>
              <a:rPr lang="en-US" altLang="ko-KR" sz="2592" dirty="0">
                <a:solidFill>
                  <a:srgbClr val="4472C4"/>
                </a:solidFill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!’</a:t>
            </a:r>
            <a:endParaRPr lang="ko-KR" altLang="en-US" sz="2592" dirty="0">
              <a:solidFill>
                <a:srgbClr val="4472C4"/>
              </a:solidFill>
              <a:highlight>
                <a:srgbClr val="FFFF00"/>
              </a:highlight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38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665074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질문을 통해 호감과 관심을 표현</a:t>
            </a:r>
            <a:endParaRPr lang="ko-KR" altLang="en-US" sz="16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38789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BDF6125-95E3-BC73-09EF-B9FF5BAB16CC}"/>
              </a:ext>
            </a:extLst>
          </p:cNvPr>
          <p:cNvSpPr/>
          <p:nvPr/>
        </p:nvSpPr>
        <p:spPr>
          <a:xfrm>
            <a:off x="2999847" y="1778267"/>
            <a:ext cx="8916223" cy="72053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16736" latinLnBrk="1">
              <a:lnSpc>
                <a:spcPct val="150000"/>
              </a:lnSpc>
              <a:defRPr/>
            </a:pPr>
            <a:r>
              <a:rPr lang="en-US" altLang="ko-KR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“</a:t>
            </a:r>
            <a:r>
              <a: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상대에게 질문을 하라</a:t>
            </a:r>
            <a:r>
              <a:rPr lang="en-US" altLang="ko-KR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defTabSz="1316736" latinLnBrk="1">
              <a:lnSpc>
                <a:spcPct val="150000"/>
              </a:lnSpc>
              <a:defRPr/>
            </a:pPr>
            <a:r>
              <a: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감명 깊게 읽은 책은 무엇이며</a:t>
            </a:r>
            <a:r>
              <a:rPr lang="en-US" altLang="ko-KR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pPr defTabSz="1316736" latinLnBrk="1">
              <a:lnSpc>
                <a:spcPct val="150000"/>
              </a:lnSpc>
              <a:defRPr/>
            </a:pPr>
            <a:r>
              <a: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가고 싶은 여행지는 어디인지</a:t>
            </a:r>
            <a:r>
              <a:rPr lang="en-US" altLang="ko-KR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pPr defTabSz="1316736" latinLnBrk="1">
              <a:lnSpc>
                <a:spcPct val="150000"/>
              </a:lnSpc>
              <a:defRPr/>
            </a:pPr>
            <a:r>
              <a: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어떤 영화를 재미있게 봤고</a:t>
            </a:r>
            <a:r>
              <a:rPr lang="en-US" altLang="ko-KR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pPr defTabSz="1316736" latinLnBrk="1">
              <a:lnSpc>
                <a:spcPct val="150000"/>
              </a:lnSpc>
              <a:defRPr/>
            </a:pPr>
            <a:r>
              <a: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어떤 가수를 좋아하는지</a:t>
            </a:r>
            <a:r>
              <a:rPr lang="en-US" altLang="ko-KR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pPr defTabSz="1316736" latinLnBrk="1">
              <a:lnSpc>
                <a:spcPct val="150000"/>
              </a:lnSpc>
              <a:defRPr/>
            </a:pPr>
            <a:r>
              <a: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제일 하고 싶은 것은 무엇이며</a:t>
            </a:r>
            <a:r>
              <a:rPr lang="en-US" altLang="ko-KR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pPr defTabSz="1316736" latinLnBrk="1">
              <a:lnSpc>
                <a:spcPct val="150000"/>
              </a:lnSpc>
              <a:defRPr/>
            </a:pPr>
            <a:r>
              <a: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가장 하기 싫은 것은 무엇인지</a:t>
            </a:r>
            <a:r>
              <a:rPr lang="en-US" altLang="ko-KR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</a:t>
            </a:r>
          </a:p>
          <a:p>
            <a:pPr defTabSz="1316736" latinLnBrk="1">
              <a:lnSpc>
                <a:spcPct val="150000"/>
              </a:lnSpc>
              <a:defRPr/>
            </a:pPr>
            <a:r>
              <a: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상대에 대한 호기심의 표출은</a:t>
            </a:r>
            <a:r>
              <a:rPr lang="en-US" altLang="ko-KR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</a:p>
          <a:p>
            <a:pPr defTabSz="1316736" latinLnBrk="1">
              <a:lnSpc>
                <a:spcPct val="150000"/>
              </a:lnSpc>
              <a:defRPr/>
            </a:pPr>
            <a:r>
              <a:rPr lang="ko-KR" altLang="en-US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내가 상대를 사랑하고 있다는 가장 큰 증거이다</a:t>
            </a:r>
            <a:r>
              <a:rPr lang="en-US" altLang="ko-KR" sz="3456" dirty="0">
                <a:solidFill>
                  <a:prstClr val="black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.”</a:t>
            </a:r>
            <a:endParaRPr lang="ko-KR" altLang="en-US" sz="3456" dirty="0">
              <a:solidFill>
                <a:prstClr val="black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7C71345-42CE-4B5C-0626-2070954EF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0860" y="2479722"/>
            <a:ext cx="3679371" cy="540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A2051C-A3C4-2E7B-2AAD-02615CB44FE8}"/>
              </a:ext>
            </a:extLst>
          </p:cNvPr>
          <p:cNvSpPr txBox="1"/>
          <p:nvPr/>
        </p:nvSpPr>
        <p:spPr>
          <a:xfrm>
            <a:off x="13319814" y="8152775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  <a:cs typeface="조선일보명조" pitchFamily="18" charset="-127"/>
              </a:rPr>
              <a:t>[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  <a:cs typeface="조선일보명조" pitchFamily="18" charset="-127"/>
              </a:rPr>
              <a:t>도서  </a:t>
            </a: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  <a:cs typeface="조선일보명조" pitchFamily="18" charset="-127"/>
              </a:rPr>
              <a:t>“</a:t>
            </a:r>
            <a:r>
              <a:rPr kumimoji="0" lang="ko-KR" altLang="en-US" sz="18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  <a:cs typeface="조선일보명조" pitchFamily="18" charset="-127"/>
              </a:rPr>
              <a:t>말센스</a:t>
            </a: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  <a:cs typeface="조선일보명조" pitchFamily="18" charset="-127"/>
              </a:rPr>
              <a:t>” 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  <a:cs typeface="조선일보명조" pitchFamily="18" charset="-127"/>
              </a:rPr>
              <a:t> 중에서</a:t>
            </a:r>
            <a:r>
              <a:rPr kumimoji="0" lang="en-US" altLang="ko-KR" sz="18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세종학당 본문체" panose="020B0503000000000000" pitchFamily="50" charset="-127"/>
                <a:ea typeface="세종학당 본문체" panose="020B0503000000000000" pitchFamily="50" charset="-127"/>
                <a:cs typeface="조선일보명조" pitchFamily="18" charset="-127"/>
              </a:rPr>
              <a:t>]</a:t>
            </a:r>
            <a:endParaRPr kumimoji="0" lang="ko-KR" altLang="en-US" sz="1800" b="0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세종학당 본문체" panose="020B0503000000000000" pitchFamily="50" charset="-127"/>
              <a:ea typeface="세종학당 본문체" panose="020B0503000000000000" pitchFamily="50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38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" y="11787"/>
            <a:ext cx="17556163" cy="98753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23911" y="1692695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EBA76AE-8770-A92C-D50E-269F40D8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6900" r="2876" b="6275"/>
          <a:stretch>
            <a:fillRect/>
          </a:stretch>
        </p:blipFill>
        <p:spPr bwMode="auto">
          <a:xfrm>
            <a:off x="722813" y="2887758"/>
            <a:ext cx="4349885" cy="4515761"/>
          </a:xfrm>
          <a:custGeom>
            <a:avLst/>
            <a:gdLst>
              <a:gd name="connsiteX0" fmla="*/ 2191407 w 4382814"/>
              <a:gd name="connsiteY0" fmla="*/ 0 h 4549946"/>
              <a:gd name="connsiteX1" fmla="*/ 4382814 w 4382814"/>
              <a:gd name="connsiteY1" fmla="*/ 2274973 h 4549946"/>
              <a:gd name="connsiteX2" fmla="*/ 2191407 w 4382814"/>
              <a:gd name="connsiteY2" fmla="*/ 4549946 h 4549946"/>
              <a:gd name="connsiteX3" fmla="*/ 0 w 4382814"/>
              <a:gd name="connsiteY3" fmla="*/ 2274973 h 4549946"/>
              <a:gd name="connsiteX4" fmla="*/ 2191407 w 4382814"/>
              <a:gd name="connsiteY4" fmla="*/ 0 h 4549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2814" h="4549946">
                <a:moveTo>
                  <a:pt x="2191407" y="0"/>
                </a:moveTo>
                <a:cubicBezTo>
                  <a:pt x="3401688" y="0"/>
                  <a:pt x="4382814" y="1018540"/>
                  <a:pt x="4382814" y="2274973"/>
                </a:cubicBezTo>
                <a:cubicBezTo>
                  <a:pt x="4382814" y="3531406"/>
                  <a:pt x="3401688" y="4549946"/>
                  <a:pt x="2191407" y="4549946"/>
                </a:cubicBezTo>
                <a:cubicBezTo>
                  <a:pt x="981126" y="4549946"/>
                  <a:pt x="0" y="3531406"/>
                  <a:pt x="0" y="2274973"/>
                </a:cubicBezTo>
                <a:cubicBezTo>
                  <a:pt x="0" y="1018540"/>
                  <a:pt x="981126" y="0"/>
                  <a:pt x="219140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C255FCA-AA2C-AEB0-B894-1DDFF0EFB4AA}"/>
              </a:ext>
            </a:extLst>
          </p:cNvPr>
          <p:cNvSpPr txBox="1"/>
          <p:nvPr/>
        </p:nvSpPr>
        <p:spPr>
          <a:xfrm>
            <a:off x="938346" y="537436"/>
            <a:ext cx="12257392" cy="115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56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무엇이 좋은 삶을 만들까</a:t>
            </a:r>
            <a:r>
              <a:rPr lang="en-US" altLang="ko-KR" sz="3456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?</a:t>
            </a:r>
          </a:p>
          <a:p>
            <a:r>
              <a:rPr lang="ko-KR" altLang="en-US" sz="3456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우리를 건강하고 행복하게 만드는 것은 무엇일까</a:t>
            </a:r>
            <a:r>
              <a:rPr lang="en-US" altLang="ko-KR" sz="3456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?</a:t>
            </a:r>
            <a:endParaRPr lang="ko-KR" altLang="en-US" sz="3456" dirty="0"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088FEC9-F79E-5C71-71E8-8177053AEA49}"/>
              </a:ext>
            </a:extLst>
          </p:cNvPr>
          <p:cNvSpPr txBox="1"/>
          <p:nvPr/>
        </p:nvSpPr>
        <p:spPr>
          <a:xfrm>
            <a:off x="5272054" y="4937447"/>
            <a:ext cx="945913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56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우리를 행복하게 하는 것은 </a:t>
            </a:r>
            <a:endParaRPr lang="en-US" altLang="ko-KR" sz="3456" dirty="0"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  <a:p>
            <a:r>
              <a:rPr lang="ko-KR" altLang="en-US" sz="3456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바로 </a:t>
            </a:r>
            <a:r>
              <a:rPr lang="en-US" altLang="ko-KR" sz="5184" dirty="0"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5184" dirty="0"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부와 명예</a:t>
            </a:r>
            <a:r>
              <a:rPr lang="en-US" altLang="ko-KR" sz="5184" dirty="0"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’</a:t>
            </a:r>
            <a:endParaRPr lang="ko-KR" altLang="en-US" sz="3456" dirty="0">
              <a:highlight>
                <a:srgbClr val="FFFF00"/>
              </a:highlight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50BCB4F-8685-518D-A7D3-1505558887D2}"/>
              </a:ext>
            </a:extLst>
          </p:cNvPr>
          <p:cNvSpPr txBox="1"/>
          <p:nvPr/>
        </p:nvSpPr>
        <p:spPr>
          <a:xfrm>
            <a:off x="9421378" y="5491612"/>
            <a:ext cx="9459139" cy="89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456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가 아니라 </a:t>
            </a:r>
            <a:r>
              <a:rPr lang="en-US" altLang="ko-KR" sz="5184" dirty="0"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5184" dirty="0"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좋은 관계</a:t>
            </a:r>
            <a:r>
              <a:rPr lang="en-US" altLang="ko-KR" sz="5184" dirty="0">
                <a:highlight>
                  <a:srgbClr val="FFFF00"/>
                </a:highlight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’</a:t>
            </a:r>
            <a:r>
              <a:rPr lang="en-US" altLang="ko-KR" sz="5184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  </a:t>
            </a:r>
            <a:r>
              <a:rPr lang="ko-KR" altLang="en-US" sz="3456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이다</a:t>
            </a:r>
            <a:r>
              <a:rPr lang="en-US" altLang="ko-KR" sz="3456" dirty="0">
                <a:latin typeface="세종학당 본문체" panose="020B0503000000000000" pitchFamily="50" charset="-127"/>
                <a:ea typeface="세종학당 본문체" panose="020B0503000000000000" pitchFamily="50" charset="-127"/>
                <a:cs typeface="KoPubWorld돋움체 Bold" panose="00000800000000000000" pitchFamily="2" charset="-127"/>
              </a:rPr>
              <a:t>.</a:t>
            </a:r>
            <a:endParaRPr lang="ko-KR" altLang="en-US" sz="3456" dirty="0">
              <a:highlight>
                <a:srgbClr val="FFFF00"/>
              </a:highlight>
              <a:latin typeface="세종학당 본문체" panose="020B0503000000000000" pitchFamily="50" charset="-127"/>
              <a:ea typeface="세종학당 본문체" panose="020B0503000000000000" pitchFamily="50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7BE2191-EA5B-5CAD-929B-DCF391975EF9}"/>
              </a:ext>
            </a:extLst>
          </p:cNvPr>
          <p:cNvSpPr txBox="1"/>
          <p:nvPr/>
        </p:nvSpPr>
        <p:spPr>
          <a:xfrm>
            <a:off x="1102496" y="7566497"/>
            <a:ext cx="4565419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16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로버트 </a:t>
            </a:r>
            <a:r>
              <a:rPr lang="ko-KR" altLang="en-US" sz="2016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윌딩거</a:t>
            </a:r>
            <a:r>
              <a:rPr lang="en-US" altLang="ko-KR" sz="2016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(Robert </a:t>
            </a:r>
            <a:r>
              <a:rPr lang="en-US" altLang="ko-KR" sz="2016" dirty="0" err="1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J.Waldinger</a:t>
            </a:r>
            <a:r>
              <a:rPr lang="en-US" altLang="ko-KR" sz="2016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sz="2016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70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E4E92A24-CC75-A885-A48B-04081B96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C313640-FC89-3D7E-6635-BF71BD11ADD8}"/>
              </a:ext>
            </a:extLst>
          </p:cNvPr>
          <p:cNvSpPr txBox="1"/>
          <p:nvPr/>
        </p:nvSpPr>
        <p:spPr>
          <a:xfrm>
            <a:off x="5233694" y="4152930"/>
            <a:ext cx="7088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 사 합 </a:t>
            </a:r>
            <a:r>
              <a:rPr lang="ko-KR" altLang="en-US" sz="9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니</a:t>
            </a:r>
            <a:r>
              <a:rPr lang="ko-KR" altLang="en-US" sz="9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다</a:t>
            </a:r>
            <a:endParaRPr lang="en-US" altLang="ko-KR" sz="9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49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나의 상태 점검하기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03">
            <a:extLst>
              <a:ext uri="{FF2B5EF4-FFF2-40B4-BE49-F238E27FC236}">
                <a16:creationId xmlns:a16="http://schemas.microsoft.com/office/drawing/2014/main" xmlns="" id="{AEB6E81A-EF9E-25B2-8EE9-AD025E2A2D52}"/>
              </a:ext>
            </a:extLst>
          </p:cNvPr>
          <p:cNvGrpSpPr/>
          <p:nvPr/>
        </p:nvGrpSpPr>
        <p:grpSpPr>
          <a:xfrm>
            <a:off x="12542390" y="4937920"/>
            <a:ext cx="4310215" cy="4397466"/>
            <a:chOff x="7379629" y="4694976"/>
            <a:chExt cx="2208043" cy="1987239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xmlns="" id="{87A67872-F7DE-1668-364B-7453872A5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9629" y="4694976"/>
              <a:ext cx="2208043" cy="1987239"/>
            </a:xfrm>
            <a:prstGeom prst="rect">
              <a:avLst/>
            </a:prstGeom>
          </p:spPr>
        </p:pic>
      </p:grpSp>
      <p:pic>
        <p:nvPicPr>
          <p:cNvPr id="7" name="Object 1" descr="preencoded.png">
            <a:extLst>
              <a:ext uri="{FF2B5EF4-FFF2-40B4-BE49-F238E27FC236}">
                <a16:creationId xmlns:a16="http://schemas.microsoft.com/office/drawing/2014/main" xmlns="" id="{77BF579D-B3D5-3874-5EEF-387FD62593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79" t="15127" r="23189" b="13644"/>
          <a:stretch/>
        </p:blipFill>
        <p:spPr>
          <a:xfrm>
            <a:off x="3791410" y="1508114"/>
            <a:ext cx="8552990" cy="78925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F697A03C-A2D8-FF36-8E1F-7D89F1283BCE}"/>
              </a:ext>
            </a:extLst>
          </p:cNvPr>
          <p:cNvSpPr/>
          <p:nvPr/>
        </p:nvSpPr>
        <p:spPr>
          <a:xfrm>
            <a:off x="4658823" y="2713528"/>
            <a:ext cx="742684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아침에 눈뜰 때 첫 느낌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상쾌함 보다 개운치 못한 기분이 자주 드세요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08017D3-B567-E663-67A4-E213D57B0BC9}"/>
              </a:ext>
            </a:extLst>
          </p:cNvPr>
          <p:cNvSpPr/>
          <p:nvPr/>
        </p:nvSpPr>
        <p:spPr>
          <a:xfrm>
            <a:off x="4736792" y="3961092"/>
            <a:ext cx="6660394" cy="49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기억력이 예전 같지 않고 깜빡깜빡 하세요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endParaRPr lang="ko-KR" altLang="en-US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43D1747-5958-9CE7-B46C-1F4C62B8E7D7}"/>
              </a:ext>
            </a:extLst>
          </p:cNvPr>
          <p:cNvSpPr/>
          <p:nvPr/>
        </p:nvSpPr>
        <p:spPr>
          <a:xfrm>
            <a:off x="4793496" y="5261805"/>
            <a:ext cx="7200030" cy="49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전엔 넘길 수 있던 일이 요즘 짜증이 많이 나고 화가 잘 안 참아지나요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endParaRPr lang="ko-KR" altLang="en-US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6ECC675-0CC8-DBCC-B6D2-20D8111D8E63}"/>
              </a:ext>
            </a:extLst>
          </p:cNvPr>
          <p:cNvSpPr/>
          <p:nvPr/>
        </p:nvSpPr>
        <p:spPr>
          <a:xfrm>
            <a:off x="4797037" y="6509361"/>
            <a:ext cx="7200030" cy="493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spc="0" dirty="0" err="1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어디론가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멀리 훌쩍 떠나고 </a:t>
            </a:r>
            <a:r>
              <a:rPr lang="ko-KR" altLang="en-US" kern="0" spc="0" dirty="0" err="1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싶은가요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9A28695-6E81-C376-A00E-3680EEA6516C}"/>
              </a:ext>
            </a:extLst>
          </p:cNvPr>
          <p:cNvSpPr/>
          <p:nvPr/>
        </p:nvSpPr>
        <p:spPr>
          <a:xfrm>
            <a:off x="4885639" y="7538849"/>
            <a:ext cx="7200030" cy="93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이전에는 즐거웠던 일들이 무미 건조하고 삶의 행복이</a:t>
            </a:r>
            <a:endParaRPr lang="en-US" altLang="ko-KR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잘 느껴지지 </a:t>
            </a:r>
            <a:r>
              <a:rPr lang="ko-KR" altLang="en-US" kern="0" spc="0" dirty="0" err="1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않으신가요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761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감정 계좌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xmlns="" id="{2A5532C3-ACB0-5933-51C0-2A26C159695C}"/>
              </a:ext>
            </a:extLst>
          </p:cNvPr>
          <p:cNvGrpSpPr/>
          <p:nvPr/>
        </p:nvGrpSpPr>
        <p:grpSpPr>
          <a:xfrm>
            <a:off x="1799326" y="3385297"/>
            <a:ext cx="10897694" cy="4528103"/>
            <a:chOff x="2216020" y="1651768"/>
            <a:chExt cx="7266866" cy="2244404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xmlns="" id="{04F6CD89-295F-2ACA-AD93-D5341D06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6020" y="1651768"/>
              <a:ext cx="7266866" cy="224440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2479934" y="3701491"/>
            <a:ext cx="7890573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감정이 수반된 모든 소통은 무의식의 감정계좌에 쌓인다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E93582-13E6-1699-9583-A30CEC60E898}"/>
              </a:ext>
            </a:extLst>
          </p:cNvPr>
          <p:cNvSpPr/>
          <p:nvPr/>
        </p:nvSpPr>
        <p:spPr>
          <a:xfrm>
            <a:off x="2462210" y="4757660"/>
            <a:ext cx="7890573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부정적 감정은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Fight or Flight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상태가 된다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E3E469F-4F45-8807-12A8-26DB9DB805F6}"/>
              </a:ext>
            </a:extLst>
          </p:cNvPr>
          <p:cNvSpPr/>
          <p:nvPr/>
        </p:nvSpPr>
        <p:spPr>
          <a:xfrm>
            <a:off x="2479934" y="5903184"/>
            <a:ext cx="7890573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마음은 부정성 편향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(negativity bias)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의 경향성을 띤다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EA186C30-D325-8232-447D-8E1913933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568" y="2995735"/>
            <a:ext cx="4008146" cy="2667239"/>
          </a:xfrm>
          <a:prstGeom prst="rect">
            <a:avLst/>
          </a:prstGeom>
        </p:spPr>
      </p:pic>
      <p:pic>
        <p:nvPicPr>
          <p:cNvPr id="28" name="Picture 2" descr="http://www.ctvnews.ca/polopoly_fs/1.2438449.1435171337!/httpImage/image.jpg_gen/derivatives/landscape_620/image.jpg">
            <a:extLst>
              <a:ext uri="{FF2B5EF4-FFF2-40B4-BE49-F238E27FC236}">
                <a16:creationId xmlns:a16="http://schemas.microsoft.com/office/drawing/2014/main" xmlns="" id="{1AB75879-65A9-D909-AD22-8799407C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561" y="5680873"/>
            <a:ext cx="4168872" cy="236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7502D5B8-5E79-0891-1FA6-43459CCA60EC}"/>
              </a:ext>
            </a:extLst>
          </p:cNvPr>
          <p:cNvSpPr/>
          <p:nvPr/>
        </p:nvSpPr>
        <p:spPr>
          <a:xfrm>
            <a:off x="2440946" y="6948714"/>
            <a:ext cx="10675937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좋은 감정은 성숙한 방어기제를 사용하면서 증가한다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승화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유머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이타주의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15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행복의 공식 </a:t>
            </a:r>
            <a:r>
              <a:rPr lang="en-US" altLang="ko-KR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by Ed Diener</a:t>
            </a:r>
            <a:endParaRPr lang="ko-KR" altLang="en-US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xmlns="" id="{2A5532C3-ACB0-5933-51C0-2A26C159695C}"/>
              </a:ext>
            </a:extLst>
          </p:cNvPr>
          <p:cNvGrpSpPr/>
          <p:nvPr/>
        </p:nvGrpSpPr>
        <p:grpSpPr>
          <a:xfrm>
            <a:off x="1092429" y="2946293"/>
            <a:ext cx="10630133" cy="4255677"/>
            <a:chOff x="2216020" y="1651768"/>
            <a:chExt cx="7266866" cy="2244404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xmlns="" id="{04F6CD89-295F-2ACA-AD93-D5341D062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6020" y="1651768"/>
              <a:ext cx="7266866" cy="2244404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4471764" y="2946293"/>
            <a:ext cx="789057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40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H = L + P - N</a:t>
            </a:r>
            <a:endParaRPr lang="ko-KR" altLang="en-US" sz="40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4E93582-13E6-1699-9583-A30CEC60E898}"/>
              </a:ext>
            </a:extLst>
          </p:cNvPr>
          <p:cNvSpPr/>
          <p:nvPr/>
        </p:nvSpPr>
        <p:spPr>
          <a:xfrm>
            <a:off x="4652520" y="4832091"/>
            <a:ext cx="7890573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Life Satisfaction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E3E469F-4F45-8807-12A8-26DB9DB805F6}"/>
              </a:ext>
            </a:extLst>
          </p:cNvPr>
          <p:cNvSpPr/>
          <p:nvPr/>
        </p:nvSpPr>
        <p:spPr>
          <a:xfrm>
            <a:off x="4652518" y="5563695"/>
            <a:ext cx="7890573" cy="62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Positivity 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44E9244-78B9-82C9-AC3F-D0277F1E7F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2" b="2796"/>
          <a:stretch/>
        </p:blipFill>
        <p:spPr>
          <a:xfrm>
            <a:off x="12025422" y="3121049"/>
            <a:ext cx="4747689" cy="37892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AD22E3C-6687-1E68-DF37-DC35C97A7374}"/>
              </a:ext>
            </a:extLst>
          </p:cNvPr>
          <p:cNvSpPr/>
          <p:nvPr/>
        </p:nvSpPr>
        <p:spPr>
          <a:xfrm>
            <a:off x="4645425" y="6300889"/>
            <a:ext cx="7890573" cy="121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Negativity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47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 마음 필수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긍정 정서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TOP 10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005">
            <a:extLst>
              <a:ext uri="{FF2B5EF4-FFF2-40B4-BE49-F238E27FC236}">
                <a16:creationId xmlns:a16="http://schemas.microsoft.com/office/drawing/2014/main" xmlns="" id="{0797B38C-8767-15D4-44F7-A69C753290EB}"/>
              </a:ext>
            </a:extLst>
          </p:cNvPr>
          <p:cNvGrpSpPr/>
          <p:nvPr/>
        </p:nvGrpSpPr>
        <p:grpSpPr>
          <a:xfrm>
            <a:off x="688387" y="1648038"/>
            <a:ext cx="10630133" cy="7460867"/>
            <a:chOff x="2216020" y="1651768"/>
            <a:chExt cx="7266866" cy="2244404"/>
          </a:xfrm>
        </p:grpSpPr>
        <p:pic>
          <p:nvPicPr>
            <p:cNvPr id="7" name="Object 14">
              <a:extLst>
                <a:ext uri="{FF2B5EF4-FFF2-40B4-BE49-F238E27FC236}">
                  <a16:creationId xmlns:a16="http://schemas.microsoft.com/office/drawing/2014/main" xmlns="" id="{50AE6AFC-8326-7308-8E64-F7132BF6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16020" y="1651768"/>
              <a:ext cx="7266866" cy="2244404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5BF2D29-5559-2FB3-399D-988E76B4E4E1}"/>
              </a:ext>
            </a:extLst>
          </p:cNvPr>
          <p:cNvSpPr/>
          <p:nvPr/>
        </p:nvSpPr>
        <p:spPr>
          <a:xfrm>
            <a:off x="1420220" y="1557570"/>
            <a:ext cx="12880571" cy="7386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자부심 </a:t>
            </a:r>
            <a:r>
              <a:rPr lang="en-US" altLang="ko-KR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자기 스스로 가치나 능력을 당당히 여기는 마음</a:t>
            </a:r>
            <a:endParaRPr lang="en-US" altLang="ko-KR" sz="2400" b="1" kern="0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재미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웃음이 절로 터져 나오면서 느끼는 유쾌하고 즐거운 기분 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감화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탁월한 영감을 받아 나의 생각과 감정이 바람직하게 변화함 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경외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어마어마한 규모와 위대함에 놀라고 신기한 느낌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사랑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사람들과 친밀함과 상호 돌봄의 모든 순간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기쁨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내가 원하는 일이 순조롭게 이뤄졌을 때의 흡족한 느낌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감사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 주변 사람과 환경이 소중하다고 </a:t>
            </a:r>
            <a:r>
              <a:rPr lang="ko-KR" altLang="en-US" sz="2400" b="1" kern="0" spc="0" dirty="0" err="1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느꺼질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때의 마음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호기심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새로운 것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모르는 것을 알고 싶을 때의 벅차 오르는 마음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평온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주변 환경이 차분하여 편안하고 안전한 느낌</a:t>
            </a:r>
            <a:endParaRPr lang="en-US" altLang="ko-KR" sz="2400" b="1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200000"/>
              </a:lnSpc>
            </a:pP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희망 </a:t>
            </a:r>
            <a:r>
              <a:rPr lang="en-US" altLang="ko-KR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2400" b="1" kern="0" spc="0" dirty="0">
                <a:solidFill>
                  <a:srgbClr val="000000"/>
                </a:solidFill>
                <a:effectLst/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지금 당장은 힘들지라도 앞으로 긍정적으로 변할 수 있다는 마음</a:t>
            </a:r>
          </a:p>
        </p:txBody>
      </p:sp>
      <p:pic>
        <p:nvPicPr>
          <p:cNvPr id="10" name="Object 1" descr="preencoded.png">
            <a:extLst>
              <a:ext uri="{FF2B5EF4-FFF2-40B4-BE49-F238E27FC236}">
                <a16:creationId xmlns:a16="http://schemas.microsoft.com/office/drawing/2014/main" xmlns="" id="{10527AA8-19CE-2B2F-99D2-85355D51FE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819" t="43462" r="-1" b="12083"/>
          <a:stretch/>
        </p:blipFill>
        <p:spPr>
          <a:xfrm>
            <a:off x="11568224" y="4223166"/>
            <a:ext cx="3832260" cy="4378572"/>
          </a:xfrm>
          <a:prstGeom prst="rect">
            <a:avLst/>
          </a:prstGeom>
        </p:spPr>
      </p:pic>
      <p:pic>
        <p:nvPicPr>
          <p:cNvPr id="11" name="Object 4" descr="preencoded.png">
            <a:extLst>
              <a:ext uri="{FF2B5EF4-FFF2-40B4-BE49-F238E27FC236}">
                <a16:creationId xmlns:a16="http://schemas.microsoft.com/office/drawing/2014/main" xmlns="" id="{98C7AC49-DCC8-41BF-B2E2-11872C82E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5877" y="8164295"/>
            <a:ext cx="7123722" cy="154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79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2712</Words>
  <Application>Microsoft Office PowerPoint</Application>
  <PresentationFormat>사용자 지정</PresentationFormat>
  <Paragraphs>927</Paragraphs>
  <Slides>56</Slides>
  <Notes>56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8" baseType="lpstr">
      <vt:lpstr>KoPubWorld돋움체 Bold</vt:lpstr>
      <vt:lpstr>KoPubWorld돋움체_Pro Bold</vt:lpstr>
      <vt:lpstr>나눔스퀘어 ExtraBold</vt:lpstr>
      <vt:lpstr>맑은 고딕</vt:lpstr>
      <vt:lpstr>뫼비우스 Regular</vt:lpstr>
      <vt:lpstr>세종학당 본문체</vt:lpstr>
      <vt:lpstr>세종학당 제목체</vt:lpstr>
      <vt:lpstr>조선일보명조</vt:lpstr>
      <vt:lpstr>Arial</vt:lpstr>
      <vt:lpstr>Calibri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세종학당재단 PPT 샘플2</dc:title>
  <dc:subject>Presentation</dc:subject>
  <dc:creator>mangoboard.net_34239221</dc:creator>
  <cp:lastModifiedBy>ADMIN</cp:lastModifiedBy>
  <cp:revision>31</cp:revision>
  <dcterms:created xsi:type="dcterms:W3CDTF">2024-01-18T05:20:31Z</dcterms:created>
  <dcterms:modified xsi:type="dcterms:W3CDTF">2024-01-27T14:13:03Z</dcterms:modified>
</cp:coreProperties>
</file>